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8" r:id="rId11"/>
    <p:sldId id="273" r:id="rId12"/>
    <p:sldId id="275" r:id="rId13"/>
    <p:sldId id="277" r:id="rId14"/>
    <p:sldId id="284" r:id="rId15"/>
    <p:sldId id="282" r:id="rId16"/>
    <p:sldId id="283" r:id="rId17"/>
    <p:sldId id="285" r:id="rId18"/>
    <p:sldId id="279" r:id="rId19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560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60415" y="0"/>
            <a:ext cx="4584065" cy="5143500"/>
          </a:xfrm>
          <a:custGeom>
            <a:avLst/>
            <a:gdLst/>
            <a:ahLst/>
            <a:cxnLst/>
            <a:rect l="l" t="t" r="r" b="b"/>
            <a:pathLst>
              <a:path w="4584065" h="5143500">
                <a:moveTo>
                  <a:pt x="0" y="5143489"/>
                </a:moveTo>
                <a:lnTo>
                  <a:pt x="0" y="0"/>
                </a:lnTo>
                <a:lnTo>
                  <a:pt x="4583565" y="0"/>
                </a:lnTo>
                <a:lnTo>
                  <a:pt x="4583565" y="5143489"/>
                </a:lnTo>
                <a:lnTo>
                  <a:pt x="0" y="5143489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0"/>
            <a:ext cx="4541520" cy="5143500"/>
          </a:xfrm>
          <a:custGeom>
            <a:avLst/>
            <a:gdLst/>
            <a:ahLst/>
            <a:cxnLst/>
            <a:rect l="l" t="t" r="r" b="b"/>
            <a:pathLst>
              <a:path w="4541520" h="5143500">
                <a:moveTo>
                  <a:pt x="0" y="5143489"/>
                </a:moveTo>
                <a:lnTo>
                  <a:pt x="4541128" y="5143489"/>
                </a:lnTo>
                <a:lnTo>
                  <a:pt x="4541128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05798" y="1107822"/>
            <a:ext cx="7933055" cy="2176145"/>
          </a:xfrm>
          <a:custGeom>
            <a:avLst/>
            <a:gdLst/>
            <a:ahLst/>
            <a:cxnLst/>
            <a:rect l="l" t="t" r="r" b="b"/>
            <a:pathLst>
              <a:path w="7933055" h="2176145">
                <a:moveTo>
                  <a:pt x="3970267" y="1721996"/>
                </a:moveTo>
                <a:lnTo>
                  <a:pt x="4362966" y="1948946"/>
                </a:lnTo>
                <a:lnTo>
                  <a:pt x="3970267" y="2175895"/>
                </a:lnTo>
                <a:lnTo>
                  <a:pt x="3970267" y="1721996"/>
                </a:lnTo>
                <a:close/>
              </a:path>
              <a:path w="7933055" h="2176145">
                <a:moveTo>
                  <a:pt x="0" y="0"/>
                </a:moveTo>
                <a:lnTo>
                  <a:pt x="7932584" y="0"/>
                </a:lnTo>
                <a:lnTo>
                  <a:pt x="7932584" y="946198"/>
                </a:lnTo>
                <a:lnTo>
                  <a:pt x="0" y="946198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46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4540656" y="0"/>
                </a:moveTo>
                <a:lnTo>
                  <a:pt x="0" y="0"/>
                </a:lnTo>
                <a:lnTo>
                  <a:pt x="0" y="5143500"/>
                </a:lnTo>
                <a:lnTo>
                  <a:pt x="4540656" y="5143500"/>
                </a:lnTo>
                <a:lnTo>
                  <a:pt x="4540656" y="0"/>
                </a:lnTo>
                <a:close/>
              </a:path>
              <a:path w="9144000" h="5143500">
                <a:moveTo>
                  <a:pt x="9143505" y="0"/>
                </a:moveTo>
                <a:lnTo>
                  <a:pt x="4569231" y="0"/>
                </a:lnTo>
                <a:lnTo>
                  <a:pt x="4569231" y="5143500"/>
                </a:lnTo>
                <a:lnTo>
                  <a:pt x="9143505" y="5143500"/>
                </a:lnTo>
                <a:lnTo>
                  <a:pt x="9143505" y="0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4569703" y="0"/>
            <a:ext cx="4574540" cy="5143500"/>
          </a:xfrm>
          <a:custGeom>
            <a:avLst/>
            <a:gdLst/>
            <a:ahLst/>
            <a:cxnLst/>
            <a:rect l="l" t="t" r="r" b="b"/>
            <a:pathLst>
              <a:path w="4574540" h="5143500">
                <a:moveTo>
                  <a:pt x="0" y="5143489"/>
                </a:moveTo>
                <a:lnTo>
                  <a:pt x="4574278" y="5143489"/>
                </a:lnTo>
                <a:lnTo>
                  <a:pt x="4574278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008275">
              <a:alpha val="7230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0" y="0"/>
            <a:ext cx="4551045" cy="5143500"/>
          </a:xfrm>
          <a:custGeom>
            <a:avLst/>
            <a:gdLst/>
            <a:ahLst/>
            <a:cxnLst/>
            <a:rect l="l" t="t" r="r" b="b"/>
            <a:pathLst>
              <a:path w="4551045" h="5143500">
                <a:moveTo>
                  <a:pt x="4550990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4550990" y="0"/>
                </a:lnTo>
                <a:lnTo>
                  <a:pt x="4550990" y="5143489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74" y="0"/>
            <a:ext cx="7960995" cy="4144645"/>
          </a:xfrm>
          <a:custGeom>
            <a:avLst/>
            <a:gdLst/>
            <a:ahLst/>
            <a:cxnLst/>
            <a:rect l="l" t="t" r="r" b="b"/>
            <a:pathLst>
              <a:path w="7960995" h="4144645">
                <a:moveTo>
                  <a:pt x="7960483" y="4144491"/>
                </a:moveTo>
                <a:lnTo>
                  <a:pt x="0" y="4144491"/>
                </a:lnTo>
                <a:lnTo>
                  <a:pt x="0" y="0"/>
                </a:lnTo>
                <a:lnTo>
                  <a:pt x="7960483" y="0"/>
                </a:lnTo>
                <a:lnTo>
                  <a:pt x="7960483" y="4144491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7569459" y="1899471"/>
            <a:ext cx="1575435" cy="3244215"/>
          </a:xfrm>
          <a:custGeom>
            <a:avLst/>
            <a:gdLst/>
            <a:ahLst/>
            <a:cxnLst/>
            <a:rect l="l" t="t" r="r" b="b"/>
            <a:pathLst>
              <a:path w="1575434" h="3244215">
                <a:moveTo>
                  <a:pt x="1574996" y="3244193"/>
                </a:moveTo>
                <a:lnTo>
                  <a:pt x="0" y="3244193"/>
                </a:lnTo>
                <a:lnTo>
                  <a:pt x="0" y="0"/>
                </a:lnTo>
                <a:lnTo>
                  <a:pt x="1574996" y="0"/>
                </a:lnTo>
                <a:lnTo>
                  <a:pt x="1574996" y="3244193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5954837" y="0"/>
            <a:ext cx="0" cy="3162300"/>
          </a:xfrm>
          <a:custGeom>
            <a:avLst/>
            <a:gdLst/>
            <a:ahLst/>
            <a:cxnLst/>
            <a:rect l="l" t="t" r="r" b="b"/>
            <a:pathLst>
              <a:path h="3162300">
                <a:moveTo>
                  <a:pt x="0" y="0"/>
                </a:moveTo>
                <a:lnTo>
                  <a:pt x="0" y="3161993"/>
                </a:lnTo>
              </a:path>
            </a:pathLst>
          </a:custGeom>
          <a:ln w="2857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99" y="0"/>
            <a:ext cx="3202305" cy="1540510"/>
          </a:xfrm>
          <a:custGeom>
            <a:avLst/>
            <a:gdLst/>
            <a:ahLst/>
            <a:cxnLst/>
            <a:rect l="l" t="t" r="r" b="b"/>
            <a:pathLst>
              <a:path w="3202305" h="1540510">
                <a:moveTo>
                  <a:pt x="3201893" y="0"/>
                </a:moveTo>
                <a:lnTo>
                  <a:pt x="0" y="0"/>
                </a:lnTo>
                <a:lnTo>
                  <a:pt x="0" y="1540346"/>
                </a:lnTo>
                <a:lnTo>
                  <a:pt x="3201893" y="1540346"/>
                </a:lnTo>
                <a:lnTo>
                  <a:pt x="3201893" y="0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2582569" y="900598"/>
            <a:ext cx="6562090" cy="4243070"/>
          </a:xfrm>
          <a:custGeom>
            <a:avLst/>
            <a:gdLst/>
            <a:ahLst/>
            <a:cxnLst/>
            <a:rect l="l" t="t" r="r" b="b"/>
            <a:pathLst>
              <a:path w="6562090" h="4243070">
                <a:moveTo>
                  <a:pt x="6561886" y="4242891"/>
                </a:moveTo>
                <a:lnTo>
                  <a:pt x="0" y="4242891"/>
                </a:lnTo>
                <a:lnTo>
                  <a:pt x="0" y="0"/>
                </a:lnTo>
                <a:lnTo>
                  <a:pt x="6561886" y="0"/>
                </a:lnTo>
                <a:lnTo>
                  <a:pt x="6561886" y="4242891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5940550" y="0"/>
            <a:ext cx="28575" cy="4267200"/>
          </a:xfrm>
          <a:custGeom>
            <a:avLst/>
            <a:gdLst/>
            <a:ahLst/>
            <a:cxnLst/>
            <a:rect l="l" t="t" r="r" b="b"/>
            <a:pathLst>
              <a:path w="28575" h="4267200">
                <a:moveTo>
                  <a:pt x="28574" y="4266766"/>
                </a:moveTo>
                <a:lnTo>
                  <a:pt x="0" y="4266766"/>
                </a:lnTo>
                <a:lnTo>
                  <a:pt x="0" y="0"/>
                </a:lnTo>
                <a:lnTo>
                  <a:pt x="28574" y="0"/>
                </a:lnTo>
                <a:lnTo>
                  <a:pt x="28574" y="42667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4799" y="200717"/>
            <a:ext cx="8534401" cy="8966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29071" y="1243390"/>
            <a:ext cx="5885857" cy="1987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bg1"/>
                </a:solidFill>
                <a:latin typeface="Roboto Light"/>
                <a:cs typeface="Roboto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4/7/2024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474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506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506" y="0"/>
                </a:lnTo>
                <a:lnTo>
                  <a:pt x="9143506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9144635" cy="5144135"/>
            <a:chOff x="0" y="0"/>
            <a:chExt cx="9144635" cy="5144135"/>
          </a:xfrm>
        </p:grpSpPr>
        <p:sp>
          <p:nvSpPr>
            <p:cNvPr id="5" name="object 5"/>
            <p:cNvSpPr/>
            <p:nvPr/>
          </p:nvSpPr>
          <p:spPr>
            <a:xfrm>
              <a:off x="1183797" y="0"/>
              <a:ext cx="7960995" cy="4144645"/>
            </a:xfrm>
            <a:custGeom>
              <a:avLst/>
              <a:gdLst/>
              <a:ahLst/>
              <a:cxnLst/>
              <a:rect l="l" t="t" r="r" b="b"/>
              <a:pathLst>
                <a:path w="7960995" h="4144645">
                  <a:moveTo>
                    <a:pt x="7960483" y="4144491"/>
                  </a:moveTo>
                  <a:lnTo>
                    <a:pt x="0" y="4144491"/>
                  </a:lnTo>
                  <a:lnTo>
                    <a:pt x="0" y="0"/>
                  </a:lnTo>
                  <a:lnTo>
                    <a:pt x="7960483" y="0"/>
                  </a:lnTo>
                  <a:lnTo>
                    <a:pt x="7960483" y="414449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899471"/>
              <a:ext cx="1575435" cy="3244215"/>
            </a:xfrm>
            <a:custGeom>
              <a:avLst/>
              <a:gdLst/>
              <a:ahLst/>
              <a:cxnLst/>
              <a:rect l="l" t="t" r="r" b="b"/>
              <a:pathLst>
                <a:path w="1575435" h="3244215">
                  <a:moveTo>
                    <a:pt x="1574996" y="3244193"/>
                  </a:moveTo>
                  <a:lnTo>
                    <a:pt x="0" y="3244193"/>
                  </a:lnTo>
                  <a:lnTo>
                    <a:pt x="0" y="0"/>
                  </a:lnTo>
                  <a:lnTo>
                    <a:pt x="1574996" y="0"/>
                  </a:lnTo>
                  <a:lnTo>
                    <a:pt x="1574996" y="3244193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2057400" y="916786"/>
            <a:ext cx="6336994" cy="185499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57150" marR="5080" indent="41910" algn="ctr">
              <a:lnSpc>
                <a:spcPct val="100400"/>
              </a:lnSpc>
              <a:spcBef>
                <a:spcPts val="65"/>
              </a:spcBef>
            </a:pPr>
            <a:r>
              <a:rPr sz="6000" spc="-670" dirty="0">
                <a:solidFill>
                  <a:srgbClr val="FFFFFF"/>
                </a:solidFill>
                <a:latin typeface="Trebuchet MS"/>
                <a:cs typeface="Trebuchet MS"/>
              </a:rPr>
              <a:t>EMPLOYEE</a:t>
            </a:r>
            <a: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  <a:t> A</a:t>
            </a:r>
            <a:r>
              <a:rPr sz="6000" spc="-670" dirty="0">
                <a:solidFill>
                  <a:srgbClr val="FFFFFF"/>
                </a:solidFill>
                <a:latin typeface="Trebuchet MS"/>
                <a:cs typeface="Trebuchet MS"/>
              </a:rPr>
              <a:t>TTRITION</a:t>
            </a:r>
            <a:b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</a:br>
            <a:r>
              <a:rPr lang="en-US" sz="6000" spc="-670" dirty="0">
                <a:solidFill>
                  <a:srgbClr val="FFFFFF"/>
                </a:solidFill>
                <a:latin typeface="Trebuchet MS"/>
                <a:cs typeface="Trebuchet MS"/>
              </a:rPr>
              <a:t>ANALYSIS REPORT</a:t>
            </a:r>
            <a:endParaRPr sz="6000" dirty="0">
              <a:latin typeface="Trebuchet MS"/>
              <a:cs typeface="Trebuchet M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F04004-5917-0304-54F5-E070365CA1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9442" y="4248150"/>
            <a:ext cx="1428570" cy="6532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993E7E-80A4-D878-8CBF-FB14B934123E}"/>
              </a:ext>
            </a:extLst>
          </p:cNvPr>
          <p:cNvSpPr txBox="1"/>
          <p:nvPr/>
        </p:nvSpPr>
        <p:spPr>
          <a:xfrm>
            <a:off x="1752600" y="3688567"/>
            <a:ext cx="3124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www.greendestinations.org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4" y="0"/>
            <a:ext cx="8240395" cy="4647565"/>
          </a:xfrm>
          <a:custGeom>
            <a:avLst/>
            <a:gdLst/>
            <a:ahLst/>
            <a:cxnLst/>
            <a:rect l="l" t="t" r="r" b="b"/>
            <a:pathLst>
              <a:path w="8240395" h="4647565">
                <a:moveTo>
                  <a:pt x="8240083" y="4647290"/>
                </a:moveTo>
                <a:lnTo>
                  <a:pt x="0" y="4647290"/>
                </a:lnTo>
                <a:lnTo>
                  <a:pt x="0" y="0"/>
                </a:lnTo>
                <a:lnTo>
                  <a:pt x="8240083" y="0"/>
                </a:lnTo>
                <a:lnTo>
                  <a:pt x="8240083" y="4647290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04123" y="3827717"/>
            <a:ext cx="8240395" cy="1316355"/>
          </a:xfrm>
          <a:custGeom>
            <a:avLst/>
            <a:gdLst/>
            <a:ahLst/>
            <a:cxnLst/>
            <a:rect l="l" t="t" r="r" b="b"/>
            <a:pathLst>
              <a:path w="8240395" h="1316354">
                <a:moveTo>
                  <a:pt x="0" y="1315772"/>
                </a:moveTo>
                <a:lnTo>
                  <a:pt x="8239858" y="1315772"/>
                </a:lnTo>
                <a:lnTo>
                  <a:pt x="8239858" y="0"/>
                </a:lnTo>
                <a:lnTo>
                  <a:pt x="0" y="0"/>
                </a:lnTo>
                <a:lnTo>
                  <a:pt x="0" y="1315772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03679" y="711237"/>
            <a:ext cx="237045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60" dirty="0">
                <a:solidFill>
                  <a:srgbClr val="FFFFFF"/>
                </a:solidFill>
                <a:latin typeface="Trebuchet MS"/>
                <a:cs typeface="Trebuchet MS"/>
              </a:rPr>
              <a:t>Feature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75" dirty="0">
                <a:solidFill>
                  <a:srgbClr val="FFFFFF"/>
                </a:solidFill>
                <a:latin typeface="Trebuchet MS"/>
                <a:cs typeface="Trebuchet MS"/>
              </a:rPr>
              <a:t>Selection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903679" y="1374140"/>
            <a:ext cx="2738120" cy="1957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Top</a:t>
            </a:r>
            <a:r>
              <a:rPr sz="1800" b="0" spc="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-10" dirty="0">
                <a:solidFill>
                  <a:srgbClr val="FFFFFF"/>
                </a:solidFill>
                <a:latin typeface="Roboto Light"/>
                <a:cs typeface="Roboto Light"/>
              </a:rPr>
              <a:t>Features: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105" dirty="0">
                <a:solidFill>
                  <a:srgbClr val="FFFFFF"/>
                </a:solidFill>
                <a:latin typeface="Roboto Light"/>
                <a:cs typeface="Roboto Light"/>
              </a:rPr>
              <a:t>Monthly</a:t>
            </a:r>
            <a:r>
              <a:rPr sz="1800" b="0" spc="-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40" dirty="0">
                <a:solidFill>
                  <a:srgbClr val="FFFFFF"/>
                </a:solidFill>
                <a:latin typeface="Roboto Light"/>
                <a:cs typeface="Roboto Light"/>
              </a:rPr>
              <a:t>Income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70" dirty="0">
                <a:solidFill>
                  <a:srgbClr val="FFFFFF"/>
                </a:solidFill>
                <a:latin typeface="Roboto Light"/>
                <a:cs typeface="Roboto Light"/>
              </a:rPr>
              <a:t>Over</a:t>
            </a:r>
            <a:r>
              <a:rPr sz="1800" b="0" spc="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55" dirty="0">
                <a:solidFill>
                  <a:srgbClr val="FFFFFF"/>
                </a:solidFill>
                <a:latin typeface="Roboto Light"/>
                <a:cs typeface="Roboto Light"/>
              </a:rPr>
              <a:t>Time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Stock</a:t>
            </a:r>
            <a:r>
              <a:rPr sz="18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5" dirty="0">
                <a:solidFill>
                  <a:srgbClr val="FFFFFF"/>
                </a:solidFill>
                <a:latin typeface="Roboto Light"/>
                <a:cs typeface="Roboto Light"/>
              </a:rPr>
              <a:t>Option</a:t>
            </a:r>
            <a:r>
              <a:rPr sz="18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0" dirty="0">
                <a:solidFill>
                  <a:srgbClr val="FFFFFF"/>
                </a:solidFill>
                <a:latin typeface="Roboto Light"/>
                <a:cs typeface="Roboto Light"/>
              </a:rPr>
              <a:t>Level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dirty="0">
                <a:solidFill>
                  <a:srgbClr val="FFFFFF"/>
                </a:solidFill>
                <a:latin typeface="Roboto Light"/>
                <a:cs typeface="Roboto Light"/>
              </a:rPr>
              <a:t>Years</a:t>
            </a:r>
            <a:r>
              <a:rPr sz="1800" b="0" spc="1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75" dirty="0">
                <a:solidFill>
                  <a:srgbClr val="FFFFFF"/>
                </a:solidFill>
                <a:latin typeface="Roboto Light"/>
                <a:cs typeface="Roboto Light"/>
              </a:rPr>
              <a:t>At</a:t>
            </a:r>
            <a:r>
              <a:rPr sz="1800" b="0" spc="1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55" dirty="0">
                <a:solidFill>
                  <a:srgbClr val="FFFFFF"/>
                </a:solidFill>
                <a:latin typeface="Roboto Light"/>
                <a:cs typeface="Roboto Light"/>
              </a:rPr>
              <a:t>Company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35" dirty="0">
                <a:solidFill>
                  <a:srgbClr val="FFFFFF"/>
                </a:solidFill>
                <a:latin typeface="Roboto Light"/>
                <a:cs typeface="Roboto Light"/>
              </a:rPr>
              <a:t>Age</a:t>
            </a:r>
            <a:endParaRPr sz="1800" dirty="0">
              <a:latin typeface="Roboto Light"/>
              <a:cs typeface="Roboto Light"/>
            </a:endParaRPr>
          </a:p>
          <a:p>
            <a:pPr marL="469265" indent="-366395">
              <a:lnSpc>
                <a:spcPct val="100000"/>
              </a:lnSpc>
              <a:spcBef>
                <a:spcPts val="15"/>
              </a:spcBef>
              <a:buFont typeface="Arial"/>
              <a:buChar char="●"/>
              <a:tabLst>
                <a:tab pos="469265" algn="l"/>
              </a:tabLst>
            </a:pPr>
            <a:r>
              <a:rPr sz="1800" b="0" spc="45" dirty="0">
                <a:solidFill>
                  <a:srgbClr val="FFFFFF"/>
                </a:solidFill>
                <a:latin typeface="Roboto Light"/>
                <a:cs typeface="Roboto Light"/>
              </a:rPr>
              <a:t>Distance</a:t>
            </a:r>
            <a:r>
              <a:rPr sz="1800" b="0" spc="2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60" dirty="0">
                <a:solidFill>
                  <a:srgbClr val="FFFFFF"/>
                </a:solidFill>
                <a:latin typeface="Roboto Light"/>
                <a:cs typeface="Roboto Light"/>
              </a:rPr>
              <a:t>From</a:t>
            </a:r>
            <a:r>
              <a:rPr sz="18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800" b="0" spc="-20" dirty="0">
                <a:solidFill>
                  <a:srgbClr val="FFFFFF"/>
                </a:solidFill>
                <a:latin typeface="Roboto Light"/>
                <a:cs typeface="Roboto Light"/>
              </a:rPr>
              <a:t>Home</a:t>
            </a:r>
            <a:endParaRPr sz="1800" dirty="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12900" y="2049082"/>
            <a:ext cx="99758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20" dirty="0">
                <a:solidFill>
                  <a:srgbClr val="FFFFFF"/>
                </a:solidFill>
                <a:latin typeface="Trebuchet MS"/>
                <a:cs typeface="Trebuchet MS"/>
              </a:rPr>
              <a:t>Whole</a:t>
            </a:r>
            <a:r>
              <a:rPr sz="1400" spc="-11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80" dirty="0">
                <a:solidFill>
                  <a:srgbClr val="FFFFFF"/>
                </a:solidFill>
                <a:latin typeface="Trebuchet MS"/>
                <a:cs typeface="Trebuchet MS"/>
              </a:rPr>
              <a:t>dataset</a:t>
            </a:r>
            <a:endParaRPr sz="1400">
              <a:latin typeface="Trebuchet MS"/>
              <a:cs typeface="Trebuchet MS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19600" y="107825"/>
            <a:ext cx="4510165" cy="361206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67000" y="2008505"/>
            <a:ext cx="3063240" cy="112649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 indent="1288415">
              <a:lnSpc>
                <a:spcPct val="100699"/>
              </a:lnSpc>
              <a:spcBef>
                <a:spcPts val="70"/>
              </a:spcBef>
            </a:pPr>
            <a:r>
              <a:rPr sz="3600" spc="-175" dirty="0">
                <a:solidFill>
                  <a:srgbClr val="FFFFFF"/>
                </a:solidFill>
                <a:latin typeface="Trebuchet MS"/>
                <a:cs typeface="Trebuchet MS"/>
              </a:rPr>
              <a:t>Insights</a:t>
            </a:r>
            <a:r>
              <a:rPr sz="3600" spc="-3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FFFFFF"/>
                </a:solidFill>
                <a:latin typeface="Trebuchet MS"/>
                <a:cs typeface="Trebuchet MS"/>
              </a:rPr>
              <a:t>&amp; </a:t>
            </a:r>
            <a:r>
              <a:rPr sz="3600" spc="-310" dirty="0">
                <a:solidFill>
                  <a:srgbClr val="FFFFFF"/>
                </a:solidFill>
                <a:latin typeface="Trebuchet MS"/>
                <a:cs typeface="Trebuchet MS"/>
              </a:rPr>
              <a:t>Recommendation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57347"/>
            <a:ext cx="9146540" cy="3459479"/>
          </a:xfrm>
          <a:custGeom>
            <a:avLst/>
            <a:gdLst/>
            <a:ahLst/>
            <a:cxnLst/>
            <a:rect l="l" t="t" r="r" b="b"/>
            <a:pathLst>
              <a:path w="9146540" h="3459479">
                <a:moveTo>
                  <a:pt x="9146356" y="3459343"/>
                </a:moveTo>
                <a:lnTo>
                  <a:pt x="0" y="3459343"/>
                </a:lnTo>
                <a:lnTo>
                  <a:pt x="0" y="0"/>
                </a:lnTo>
                <a:lnTo>
                  <a:pt x="9146356" y="0"/>
                </a:lnTo>
                <a:lnTo>
                  <a:pt x="9146356" y="3459343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05551" y="566406"/>
            <a:ext cx="533463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175" dirty="0">
                <a:solidFill>
                  <a:srgbClr val="073662"/>
                </a:solidFill>
                <a:latin typeface="Trebuchet MS"/>
                <a:cs typeface="Trebuchet MS"/>
              </a:rPr>
              <a:t>Attributes </a:t>
            </a: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inﬂuences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073662"/>
                </a:solidFill>
                <a:latin typeface="Trebuchet MS"/>
                <a:cs typeface="Trebuchet MS"/>
              </a:rPr>
              <a:t>Employees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85" dirty="0">
                <a:solidFill>
                  <a:srgbClr val="073662"/>
                </a:solidFill>
                <a:latin typeface="Trebuchet MS"/>
                <a:cs typeface="Trebuchet MS"/>
              </a:rPr>
              <a:t>to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073662"/>
                </a:solidFill>
                <a:latin typeface="Trebuchet MS"/>
                <a:cs typeface="Trebuchet MS"/>
              </a:rPr>
              <a:t>Leave</a:t>
            </a:r>
            <a:endParaRPr sz="2400" dirty="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76744" y="2052469"/>
            <a:ext cx="800100" cy="5226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70" dirty="0">
                <a:solidFill>
                  <a:srgbClr val="FFFFFF"/>
                </a:solidFill>
                <a:latin typeface="Trebuchet MS"/>
                <a:cs typeface="Trebuchet MS"/>
              </a:rPr>
              <a:t>Overtime</a:t>
            </a:r>
            <a:endParaRPr sz="1600">
              <a:latin typeface="Trebuchet MS"/>
              <a:cs typeface="Trebuchet MS"/>
            </a:endParaRPr>
          </a:p>
          <a:p>
            <a:pPr marL="33655">
              <a:lnSpc>
                <a:spcPct val="100000"/>
              </a:lnSpc>
              <a:spcBef>
                <a:spcPts val="79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Time/effort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59283" y="2052469"/>
            <a:ext cx="1278255" cy="5988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Monthly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10" dirty="0">
                <a:solidFill>
                  <a:srgbClr val="FFFFFF"/>
                </a:solidFill>
                <a:latin typeface="Trebuchet MS"/>
                <a:cs typeface="Trebuchet MS"/>
              </a:rPr>
              <a:t>Salary</a:t>
            </a:r>
            <a:endParaRPr sz="1600">
              <a:latin typeface="Trebuchet MS"/>
              <a:cs typeface="Trebuchet MS"/>
            </a:endParaRPr>
          </a:p>
          <a:p>
            <a:pPr marR="44450" algn="ctr">
              <a:lnSpc>
                <a:spcPct val="100000"/>
              </a:lnSpc>
              <a:spcBef>
                <a:spcPts val="139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Satisfactory</a:t>
            </a:r>
            <a:r>
              <a:rPr sz="1000" b="0" spc="1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Pay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73913" y="3311119"/>
            <a:ext cx="1196975" cy="582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5" dirty="0">
                <a:solidFill>
                  <a:srgbClr val="FFFFFF"/>
                </a:solidFill>
                <a:latin typeface="Trebuchet MS"/>
                <a:cs typeface="Trebuchet MS"/>
              </a:rPr>
              <a:t>Stock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30" dirty="0">
                <a:solidFill>
                  <a:srgbClr val="FFFFFF"/>
                </a:solidFill>
                <a:latin typeface="Trebuchet MS"/>
                <a:cs typeface="Trebuchet MS"/>
              </a:rPr>
              <a:t>Options</a:t>
            </a:r>
            <a:endParaRPr sz="1600">
              <a:latin typeface="Trebuchet MS"/>
              <a:cs typeface="Trebuchet MS"/>
            </a:endParaRPr>
          </a:p>
          <a:p>
            <a:pPr marL="39370">
              <a:lnSpc>
                <a:spcPct val="100000"/>
              </a:lnSpc>
              <a:spcBef>
                <a:spcPts val="1265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Satisfactory</a:t>
            </a:r>
            <a:r>
              <a:rPr sz="1000" b="0" spc="1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Pay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584067" y="3311119"/>
            <a:ext cx="1725295" cy="582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80" dirty="0">
                <a:solidFill>
                  <a:srgbClr val="FFFFFF"/>
                </a:solidFill>
                <a:latin typeface="Trebuchet MS"/>
                <a:cs typeface="Trebuchet MS"/>
              </a:rPr>
              <a:t>Years</a:t>
            </a:r>
            <a:r>
              <a:rPr sz="1600" spc="-1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With</a:t>
            </a:r>
            <a:r>
              <a:rPr sz="1600" spc="-9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45" dirty="0">
                <a:solidFill>
                  <a:srgbClr val="FFFFFF"/>
                </a:solidFill>
                <a:latin typeface="Trebuchet MS"/>
                <a:cs typeface="Trebuchet MS"/>
              </a:rPr>
              <a:t>Company</a:t>
            </a:r>
            <a:endParaRPr sz="16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265"/>
              </a:spcBef>
            </a:pPr>
            <a:r>
              <a:rPr sz="1000" b="0" spc="55" dirty="0">
                <a:solidFill>
                  <a:srgbClr val="FFFFFF"/>
                </a:solidFill>
                <a:latin typeface="Roboto Light"/>
                <a:cs typeface="Roboto Light"/>
              </a:rPr>
              <a:t>Working</a:t>
            </a:r>
            <a:r>
              <a:rPr sz="1000" b="0" spc="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Conditions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71987" y="3311119"/>
            <a:ext cx="808990" cy="600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25" dirty="0">
                <a:solidFill>
                  <a:srgbClr val="FFFFFF"/>
                </a:solidFill>
                <a:latin typeface="Trebuchet MS"/>
                <a:cs typeface="Trebuchet MS"/>
              </a:rPr>
              <a:t>Age</a:t>
            </a:r>
            <a:endParaRPr sz="16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40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Development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78680" y="2052469"/>
            <a:ext cx="1387475" cy="549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125" dirty="0">
                <a:solidFill>
                  <a:srgbClr val="FFFFFF"/>
                </a:solidFill>
                <a:latin typeface="Trebuchet MS"/>
                <a:cs typeface="Trebuchet MS"/>
              </a:rPr>
              <a:t>Job</a:t>
            </a:r>
            <a:r>
              <a:rPr sz="16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Involvement</a:t>
            </a:r>
            <a:endParaRPr sz="1600">
              <a:latin typeface="Trebuchet MS"/>
              <a:cs typeface="Trebuchet MS"/>
            </a:endParaRPr>
          </a:p>
          <a:p>
            <a:pPr marL="50800" algn="ctr">
              <a:lnSpc>
                <a:spcPct val="100000"/>
              </a:lnSpc>
              <a:spcBef>
                <a:spcPts val="1000"/>
              </a:spcBef>
            </a:pP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Development</a:t>
            </a:r>
            <a:endParaRPr sz="1000">
              <a:latin typeface="Roboto Light"/>
              <a:cs typeface="Roboto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257347"/>
            <a:ext cx="9146540" cy="3459479"/>
          </a:xfrm>
          <a:custGeom>
            <a:avLst/>
            <a:gdLst/>
            <a:ahLst/>
            <a:cxnLst/>
            <a:rect l="l" t="t" r="r" b="b"/>
            <a:pathLst>
              <a:path w="9146540" h="3459479">
                <a:moveTo>
                  <a:pt x="9146356" y="3459343"/>
                </a:moveTo>
                <a:lnTo>
                  <a:pt x="0" y="3459343"/>
                </a:lnTo>
                <a:lnTo>
                  <a:pt x="0" y="0"/>
                </a:lnTo>
                <a:lnTo>
                  <a:pt x="9146356" y="0"/>
                </a:lnTo>
                <a:lnTo>
                  <a:pt x="9146356" y="3459343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04389" rIns="0" bIns="0" rtlCol="0">
            <a:spAutoFit/>
          </a:bodyPr>
          <a:lstStyle/>
          <a:p>
            <a:pPr marL="1843405">
              <a:lnSpc>
                <a:spcPct val="100000"/>
              </a:lnSpc>
              <a:spcBef>
                <a:spcPts val="100"/>
              </a:spcBef>
            </a:pP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Characteristics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073662"/>
                </a:solidFill>
                <a:latin typeface="Trebuchet MS"/>
                <a:cs typeface="Trebuchet MS"/>
              </a:rPr>
              <a:t>of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70" dirty="0">
                <a:solidFill>
                  <a:srgbClr val="073662"/>
                </a:solidFill>
                <a:latin typeface="Trebuchet MS"/>
                <a:cs typeface="Trebuchet MS"/>
              </a:rPr>
              <a:t>Attrition</a:t>
            </a:r>
            <a:r>
              <a:rPr sz="2400" spc="-21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70" dirty="0">
                <a:solidFill>
                  <a:srgbClr val="073662"/>
                </a:solidFill>
                <a:latin typeface="Trebuchet MS"/>
                <a:cs typeface="Trebuchet MS"/>
              </a:rPr>
              <a:t>by</a:t>
            </a:r>
            <a:r>
              <a:rPr sz="2400" spc="-215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073662"/>
                </a:solidFill>
                <a:latin typeface="Trebuchet MS"/>
                <a:cs typeface="Trebuchet MS"/>
              </a:rPr>
              <a:t>Department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47231" y="2341586"/>
            <a:ext cx="1654175" cy="782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sz="1000" b="0" spc="9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with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lang="en-US" sz="1000" b="1" dirty="0">
                <a:solidFill>
                  <a:srgbClr val="FFFFFF"/>
                </a:solidFill>
                <a:latin typeface="Roboto"/>
                <a:cs typeface="Roboto"/>
              </a:rPr>
              <a:t>Life Sciences D</a:t>
            </a:r>
            <a:r>
              <a:rPr sz="1000" b="1" dirty="0">
                <a:solidFill>
                  <a:srgbClr val="FFFFFF"/>
                </a:solidFill>
                <a:latin typeface="Roboto"/>
                <a:cs typeface="Roboto"/>
              </a:rPr>
              <a:t>egrees</a:t>
            </a:r>
            <a:r>
              <a:rPr sz="1000" b="1" spc="5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are</a:t>
            </a:r>
            <a:r>
              <a:rPr sz="1000" b="0" spc="5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more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likely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to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leave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when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0" dirty="0">
                <a:solidFill>
                  <a:srgbClr val="FFFFFF"/>
                </a:solidFill>
                <a:latin typeface="Roboto Light"/>
                <a:cs typeface="Roboto Light"/>
              </a:rPr>
              <a:t>working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for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lang="en-US" sz="1000" b="1" spc="-25" dirty="0">
                <a:solidFill>
                  <a:srgbClr val="FFFFFF"/>
                </a:solidFill>
                <a:latin typeface="Roboto"/>
                <a:cs typeface="Roboto"/>
              </a:rPr>
              <a:t>Research and Development</a:t>
            </a:r>
            <a:r>
              <a:rPr sz="1000" b="1" spc="-2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Department.</a:t>
            </a:r>
            <a:endParaRPr sz="1000" dirty="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16745" y="2341586"/>
            <a:ext cx="1510665" cy="635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sz="1000" b="0" spc="13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from</a:t>
            </a:r>
            <a:r>
              <a:rPr sz="1000" b="0" spc="1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1" spc="-25" dirty="0">
                <a:solidFill>
                  <a:srgbClr val="FFFFFF"/>
                </a:solidFill>
                <a:latin typeface="Roboto"/>
                <a:cs typeface="Roboto"/>
              </a:rPr>
              <a:t>all </a:t>
            </a:r>
            <a:r>
              <a:rPr sz="1000" b="1" spc="10" dirty="0">
                <a:solidFill>
                  <a:srgbClr val="FFFFFF"/>
                </a:solidFill>
                <a:latin typeface="Roboto"/>
                <a:cs typeface="Roboto"/>
              </a:rPr>
              <a:t>departments</a:t>
            </a:r>
            <a:r>
              <a:rPr sz="1000" b="1" spc="10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are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roughly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twice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as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5" dirty="0">
                <a:solidFill>
                  <a:srgbClr val="FFFFFF"/>
                </a:solidFill>
                <a:latin typeface="Roboto Light"/>
                <a:cs typeface="Roboto Light"/>
              </a:rPr>
              <a:t>likely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to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leave </a:t>
            </a:r>
            <a:r>
              <a:rPr sz="1000" b="0" spc="70" dirty="0">
                <a:solidFill>
                  <a:srgbClr val="FFFFFF"/>
                </a:solidFill>
                <a:latin typeface="Roboto Light"/>
                <a:cs typeface="Roboto Light"/>
              </a:rPr>
              <a:t>when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1" spc="55" dirty="0">
                <a:solidFill>
                  <a:srgbClr val="FFFFFF"/>
                </a:solidFill>
                <a:latin typeface="Roboto"/>
                <a:cs typeface="Roboto"/>
              </a:rPr>
              <a:t>working</a:t>
            </a:r>
            <a:r>
              <a:rPr sz="1000" b="1" spc="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overtime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.</a:t>
            </a:r>
            <a:endParaRPr sz="1000" dirty="0">
              <a:latin typeface="Roboto Light"/>
              <a:cs typeface="Roboto Light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02561" y="1843338"/>
            <a:ext cx="7391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2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09483" y="1843338"/>
            <a:ext cx="73025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114" dirty="0">
                <a:solidFill>
                  <a:srgbClr val="FFFFFF"/>
                </a:solidFill>
                <a:latin typeface="Trebuchet MS"/>
                <a:cs typeface="Trebuchet MS"/>
              </a:rPr>
              <a:t>1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99177" y="2341586"/>
            <a:ext cx="1540510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Employees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 tends to leave th</a:t>
            </a:r>
            <a:r>
              <a:rPr lang="en-US" sz="1000" spc="10" dirty="0">
                <a:solidFill>
                  <a:srgbClr val="FFFFFF"/>
                </a:solidFill>
                <a:latin typeface="Roboto Light"/>
                <a:cs typeface="Roboto Light"/>
              </a:rPr>
              <a:t>e most 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after completing </a:t>
            </a:r>
            <a:r>
              <a:rPr lang="en-US" sz="1000" b="1" spc="10" dirty="0">
                <a:solidFill>
                  <a:srgbClr val="FFFFFF"/>
                </a:solidFill>
                <a:latin typeface="Roboto Light"/>
                <a:cs typeface="Roboto Light"/>
              </a:rPr>
              <a:t>First Year</a:t>
            </a:r>
            <a:r>
              <a:rPr lang="en-US"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 at company</a:t>
            </a:r>
            <a:r>
              <a:rPr sz="1000" b="1" spc="-10" dirty="0">
                <a:solidFill>
                  <a:srgbClr val="FFFFFF"/>
                </a:solidFill>
                <a:latin typeface="Roboto"/>
                <a:cs typeface="Roboto"/>
              </a:rPr>
              <a:t>.</a:t>
            </a:r>
            <a:endParaRPr sz="1000" dirty="0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99489" y="1843338"/>
            <a:ext cx="74104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40" dirty="0">
                <a:solidFill>
                  <a:srgbClr val="FFFFFF"/>
                </a:solidFill>
                <a:latin typeface="Trebuchet MS"/>
                <a:cs typeface="Trebuchet MS"/>
              </a:rPr>
              <a:t>Insight</a:t>
            </a: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3</a:t>
            </a:r>
            <a:endParaRPr sz="1600">
              <a:latin typeface="Trebuchet MS"/>
              <a:cs typeface="Trebuchet MS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01097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5" h="946785">
                <a:moveTo>
                  <a:pt x="0" y="473099"/>
                </a:moveTo>
                <a:lnTo>
                  <a:pt x="2442" y="424729"/>
                </a:lnTo>
                <a:lnTo>
                  <a:pt x="9611" y="377756"/>
                </a:lnTo>
                <a:lnTo>
                  <a:pt x="21269" y="332417"/>
                </a:lnTo>
                <a:lnTo>
                  <a:pt x="37178" y="288952"/>
                </a:lnTo>
                <a:lnTo>
                  <a:pt x="57100" y="247596"/>
                </a:lnTo>
                <a:lnTo>
                  <a:pt x="80798" y="208589"/>
                </a:lnTo>
                <a:lnTo>
                  <a:pt x="108033" y="172168"/>
                </a:lnTo>
                <a:lnTo>
                  <a:pt x="138567" y="138571"/>
                </a:lnTo>
                <a:lnTo>
                  <a:pt x="172164" y="108036"/>
                </a:lnTo>
                <a:lnTo>
                  <a:pt x="208585" y="80800"/>
                </a:lnTo>
                <a:lnTo>
                  <a:pt x="247592" y="57102"/>
                </a:lnTo>
                <a:lnTo>
                  <a:pt x="288947" y="37180"/>
                </a:lnTo>
                <a:lnTo>
                  <a:pt x="332414" y="21270"/>
                </a:lnTo>
                <a:lnTo>
                  <a:pt x="377753" y="9612"/>
                </a:lnTo>
                <a:lnTo>
                  <a:pt x="424727" y="2442"/>
                </a:lnTo>
                <a:lnTo>
                  <a:pt x="473099" y="0"/>
                </a:lnTo>
                <a:lnTo>
                  <a:pt x="519858" y="2315"/>
                </a:lnTo>
                <a:lnTo>
                  <a:pt x="565826" y="9175"/>
                </a:lnTo>
                <a:lnTo>
                  <a:pt x="610692" y="20451"/>
                </a:lnTo>
                <a:lnTo>
                  <a:pt x="654146" y="36015"/>
                </a:lnTo>
                <a:lnTo>
                  <a:pt x="695877" y="55738"/>
                </a:lnTo>
                <a:lnTo>
                  <a:pt x="735575" y="79491"/>
                </a:lnTo>
                <a:lnTo>
                  <a:pt x="772929" y="107146"/>
                </a:lnTo>
                <a:lnTo>
                  <a:pt x="807630" y="138574"/>
                </a:lnTo>
                <a:lnTo>
                  <a:pt x="839057" y="173276"/>
                </a:lnTo>
                <a:lnTo>
                  <a:pt x="866711" y="210630"/>
                </a:lnTo>
                <a:lnTo>
                  <a:pt x="890463" y="250326"/>
                </a:lnTo>
                <a:lnTo>
                  <a:pt x="910185" y="292055"/>
                </a:lnTo>
                <a:lnTo>
                  <a:pt x="925748" y="335507"/>
                </a:lnTo>
                <a:lnTo>
                  <a:pt x="937023" y="380371"/>
                </a:lnTo>
                <a:lnTo>
                  <a:pt x="943883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6" y="568441"/>
                </a:lnTo>
                <a:lnTo>
                  <a:pt x="924928" y="613780"/>
                </a:lnTo>
                <a:lnTo>
                  <a:pt x="909019" y="657245"/>
                </a:lnTo>
                <a:lnTo>
                  <a:pt x="889097" y="698601"/>
                </a:lnTo>
                <a:lnTo>
                  <a:pt x="865399" y="737608"/>
                </a:lnTo>
                <a:lnTo>
                  <a:pt x="838164" y="774029"/>
                </a:lnTo>
                <a:lnTo>
                  <a:pt x="807630" y="807626"/>
                </a:lnTo>
                <a:lnTo>
                  <a:pt x="774033" y="838161"/>
                </a:lnTo>
                <a:lnTo>
                  <a:pt x="737612" y="865397"/>
                </a:lnTo>
                <a:lnTo>
                  <a:pt x="698605" y="889095"/>
                </a:lnTo>
                <a:lnTo>
                  <a:pt x="657250" y="909018"/>
                </a:lnTo>
                <a:lnTo>
                  <a:pt x="613783" y="924927"/>
                </a:lnTo>
                <a:lnTo>
                  <a:pt x="568444" y="936585"/>
                </a:lnTo>
                <a:lnTo>
                  <a:pt x="521470" y="943755"/>
                </a:lnTo>
                <a:lnTo>
                  <a:pt x="473099" y="946198"/>
                </a:lnTo>
                <a:lnTo>
                  <a:pt x="424727" y="943755"/>
                </a:lnTo>
                <a:lnTo>
                  <a:pt x="377753" y="936585"/>
                </a:lnTo>
                <a:lnTo>
                  <a:pt x="332414" y="924927"/>
                </a:lnTo>
                <a:lnTo>
                  <a:pt x="288947" y="909018"/>
                </a:lnTo>
                <a:lnTo>
                  <a:pt x="247592" y="889095"/>
                </a:lnTo>
                <a:lnTo>
                  <a:pt x="208585" y="865397"/>
                </a:lnTo>
                <a:lnTo>
                  <a:pt x="172164" y="838161"/>
                </a:lnTo>
                <a:lnTo>
                  <a:pt x="138567" y="807626"/>
                </a:lnTo>
                <a:lnTo>
                  <a:pt x="108033" y="774029"/>
                </a:lnTo>
                <a:lnTo>
                  <a:pt x="80798" y="737608"/>
                </a:lnTo>
                <a:lnTo>
                  <a:pt x="57100" y="698601"/>
                </a:lnTo>
                <a:lnTo>
                  <a:pt x="37178" y="657245"/>
                </a:lnTo>
                <a:lnTo>
                  <a:pt x="21269" y="613780"/>
                </a:lnTo>
                <a:lnTo>
                  <a:pt x="9611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512687" y="3731336"/>
            <a:ext cx="48323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solidFill>
                  <a:srgbClr val="FFFFFF"/>
                </a:solidFill>
                <a:latin typeface="Arial"/>
                <a:cs typeface="Arial"/>
              </a:rPr>
              <a:t>85%</a:t>
            </a:r>
            <a:endParaRPr sz="18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098841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5" h="946785">
                <a:moveTo>
                  <a:pt x="0" y="473099"/>
                </a:moveTo>
                <a:lnTo>
                  <a:pt x="2442" y="424729"/>
                </a:lnTo>
                <a:lnTo>
                  <a:pt x="9612" y="377756"/>
                </a:lnTo>
                <a:lnTo>
                  <a:pt x="21270" y="332417"/>
                </a:lnTo>
                <a:lnTo>
                  <a:pt x="37180" y="288952"/>
                </a:lnTo>
                <a:lnTo>
                  <a:pt x="57102" y="247596"/>
                </a:lnTo>
                <a:lnTo>
                  <a:pt x="80800" y="208589"/>
                </a:lnTo>
                <a:lnTo>
                  <a:pt x="108036" y="172168"/>
                </a:lnTo>
                <a:lnTo>
                  <a:pt x="138571" y="138571"/>
                </a:lnTo>
                <a:lnTo>
                  <a:pt x="172168" y="108036"/>
                </a:lnTo>
                <a:lnTo>
                  <a:pt x="208589" y="80800"/>
                </a:lnTo>
                <a:lnTo>
                  <a:pt x="247596" y="57102"/>
                </a:lnTo>
                <a:lnTo>
                  <a:pt x="288952" y="37180"/>
                </a:lnTo>
                <a:lnTo>
                  <a:pt x="332417" y="21270"/>
                </a:lnTo>
                <a:lnTo>
                  <a:pt x="377756" y="9612"/>
                </a:lnTo>
                <a:lnTo>
                  <a:pt x="424729" y="2442"/>
                </a:lnTo>
                <a:lnTo>
                  <a:pt x="473099" y="0"/>
                </a:lnTo>
                <a:lnTo>
                  <a:pt x="519859" y="2315"/>
                </a:lnTo>
                <a:lnTo>
                  <a:pt x="565826" y="9175"/>
                </a:lnTo>
                <a:lnTo>
                  <a:pt x="610690" y="20451"/>
                </a:lnTo>
                <a:lnTo>
                  <a:pt x="654142" y="36015"/>
                </a:lnTo>
                <a:lnTo>
                  <a:pt x="695871" y="55738"/>
                </a:lnTo>
                <a:lnTo>
                  <a:pt x="735568" y="79491"/>
                </a:lnTo>
                <a:lnTo>
                  <a:pt x="772921" y="107146"/>
                </a:lnTo>
                <a:lnTo>
                  <a:pt x="807623" y="138574"/>
                </a:lnTo>
                <a:lnTo>
                  <a:pt x="839051" y="173276"/>
                </a:lnTo>
                <a:lnTo>
                  <a:pt x="866706" y="210630"/>
                </a:lnTo>
                <a:lnTo>
                  <a:pt x="890459" y="250326"/>
                </a:lnTo>
                <a:lnTo>
                  <a:pt x="910182" y="292055"/>
                </a:lnTo>
                <a:lnTo>
                  <a:pt x="925746" y="335507"/>
                </a:lnTo>
                <a:lnTo>
                  <a:pt x="937022" y="380371"/>
                </a:lnTo>
                <a:lnTo>
                  <a:pt x="943882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5" y="568441"/>
                </a:lnTo>
                <a:lnTo>
                  <a:pt x="924927" y="613780"/>
                </a:lnTo>
                <a:lnTo>
                  <a:pt x="909018" y="657245"/>
                </a:lnTo>
                <a:lnTo>
                  <a:pt x="889095" y="698601"/>
                </a:lnTo>
                <a:lnTo>
                  <a:pt x="865397" y="737608"/>
                </a:lnTo>
                <a:lnTo>
                  <a:pt x="838161" y="774029"/>
                </a:lnTo>
                <a:lnTo>
                  <a:pt x="807626" y="807626"/>
                </a:lnTo>
                <a:lnTo>
                  <a:pt x="774029" y="838161"/>
                </a:lnTo>
                <a:lnTo>
                  <a:pt x="737608" y="865397"/>
                </a:lnTo>
                <a:lnTo>
                  <a:pt x="698601" y="889095"/>
                </a:lnTo>
                <a:lnTo>
                  <a:pt x="657245" y="909018"/>
                </a:lnTo>
                <a:lnTo>
                  <a:pt x="613780" y="924927"/>
                </a:lnTo>
                <a:lnTo>
                  <a:pt x="568441" y="936585"/>
                </a:lnTo>
                <a:lnTo>
                  <a:pt x="521468" y="943755"/>
                </a:lnTo>
                <a:lnTo>
                  <a:pt x="473099" y="946198"/>
                </a:lnTo>
                <a:lnTo>
                  <a:pt x="424729" y="943755"/>
                </a:lnTo>
                <a:lnTo>
                  <a:pt x="377756" y="936585"/>
                </a:lnTo>
                <a:lnTo>
                  <a:pt x="332417" y="924927"/>
                </a:lnTo>
                <a:lnTo>
                  <a:pt x="288952" y="909018"/>
                </a:lnTo>
                <a:lnTo>
                  <a:pt x="247596" y="889095"/>
                </a:lnTo>
                <a:lnTo>
                  <a:pt x="208589" y="865397"/>
                </a:lnTo>
                <a:lnTo>
                  <a:pt x="172168" y="838161"/>
                </a:lnTo>
                <a:lnTo>
                  <a:pt x="138571" y="807626"/>
                </a:lnTo>
                <a:lnTo>
                  <a:pt x="108036" y="774029"/>
                </a:lnTo>
                <a:lnTo>
                  <a:pt x="80800" y="737608"/>
                </a:lnTo>
                <a:lnTo>
                  <a:pt x="57102" y="698601"/>
                </a:lnTo>
                <a:lnTo>
                  <a:pt x="37180" y="657245"/>
                </a:lnTo>
                <a:lnTo>
                  <a:pt x="21270" y="613780"/>
                </a:lnTo>
                <a:lnTo>
                  <a:pt x="9612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450561" y="3766705"/>
            <a:ext cx="24257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25" dirty="0">
                <a:solidFill>
                  <a:srgbClr val="FFFFFF"/>
                </a:solidFill>
                <a:latin typeface="Arial"/>
                <a:cs typeface="Arial"/>
              </a:rPr>
              <a:t>2X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983386" y="3418193"/>
            <a:ext cx="946785" cy="946785"/>
          </a:xfrm>
          <a:custGeom>
            <a:avLst/>
            <a:gdLst/>
            <a:ahLst/>
            <a:cxnLst/>
            <a:rect l="l" t="t" r="r" b="b"/>
            <a:pathLst>
              <a:path w="946784" h="946785">
                <a:moveTo>
                  <a:pt x="0" y="473099"/>
                </a:moveTo>
                <a:lnTo>
                  <a:pt x="2442" y="424729"/>
                </a:lnTo>
                <a:lnTo>
                  <a:pt x="9612" y="377756"/>
                </a:lnTo>
                <a:lnTo>
                  <a:pt x="21270" y="332417"/>
                </a:lnTo>
                <a:lnTo>
                  <a:pt x="37180" y="288952"/>
                </a:lnTo>
                <a:lnTo>
                  <a:pt x="57102" y="247596"/>
                </a:lnTo>
                <a:lnTo>
                  <a:pt x="80800" y="208589"/>
                </a:lnTo>
                <a:lnTo>
                  <a:pt x="108036" y="172168"/>
                </a:lnTo>
                <a:lnTo>
                  <a:pt x="138571" y="138571"/>
                </a:lnTo>
                <a:lnTo>
                  <a:pt x="172168" y="108036"/>
                </a:lnTo>
                <a:lnTo>
                  <a:pt x="208589" y="80800"/>
                </a:lnTo>
                <a:lnTo>
                  <a:pt x="247596" y="57102"/>
                </a:lnTo>
                <a:lnTo>
                  <a:pt x="288952" y="37180"/>
                </a:lnTo>
                <a:lnTo>
                  <a:pt x="332417" y="21270"/>
                </a:lnTo>
                <a:lnTo>
                  <a:pt x="377756" y="9612"/>
                </a:lnTo>
                <a:lnTo>
                  <a:pt x="424729" y="2442"/>
                </a:lnTo>
                <a:lnTo>
                  <a:pt x="473099" y="0"/>
                </a:lnTo>
                <a:lnTo>
                  <a:pt x="519859" y="2315"/>
                </a:lnTo>
                <a:lnTo>
                  <a:pt x="565826" y="9175"/>
                </a:lnTo>
                <a:lnTo>
                  <a:pt x="610690" y="20451"/>
                </a:lnTo>
                <a:lnTo>
                  <a:pt x="654142" y="36015"/>
                </a:lnTo>
                <a:lnTo>
                  <a:pt x="695871" y="55738"/>
                </a:lnTo>
                <a:lnTo>
                  <a:pt x="735568" y="79491"/>
                </a:lnTo>
                <a:lnTo>
                  <a:pt x="772921" y="107146"/>
                </a:lnTo>
                <a:lnTo>
                  <a:pt x="807623" y="138574"/>
                </a:lnTo>
                <a:lnTo>
                  <a:pt x="839051" y="173276"/>
                </a:lnTo>
                <a:lnTo>
                  <a:pt x="866706" y="210630"/>
                </a:lnTo>
                <a:lnTo>
                  <a:pt x="890459" y="250326"/>
                </a:lnTo>
                <a:lnTo>
                  <a:pt x="910182" y="292055"/>
                </a:lnTo>
                <a:lnTo>
                  <a:pt x="925746" y="335507"/>
                </a:lnTo>
                <a:lnTo>
                  <a:pt x="937022" y="380371"/>
                </a:lnTo>
                <a:lnTo>
                  <a:pt x="943882" y="426339"/>
                </a:lnTo>
                <a:lnTo>
                  <a:pt x="946198" y="473099"/>
                </a:lnTo>
                <a:lnTo>
                  <a:pt x="943755" y="521468"/>
                </a:lnTo>
                <a:lnTo>
                  <a:pt x="936585" y="568441"/>
                </a:lnTo>
                <a:lnTo>
                  <a:pt x="924927" y="613780"/>
                </a:lnTo>
                <a:lnTo>
                  <a:pt x="909018" y="657245"/>
                </a:lnTo>
                <a:lnTo>
                  <a:pt x="889095" y="698601"/>
                </a:lnTo>
                <a:lnTo>
                  <a:pt x="865397" y="737608"/>
                </a:lnTo>
                <a:lnTo>
                  <a:pt x="838161" y="774029"/>
                </a:lnTo>
                <a:lnTo>
                  <a:pt x="807626" y="807626"/>
                </a:lnTo>
                <a:lnTo>
                  <a:pt x="774029" y="838161"/>
                </a:lnTo>
                <a:lnTo>
                  <a:pt x="737608" y="865397"/>
                </a:lnTo>
                <a:lnTo>
                  <a:pt x="698601" y="889095"/>
                </a:lnTo>
                <a:lnTo>
                  <a:pt x="657245" y="909018"/>
                </a:lnTo>
                <a:lnTo>
                  <a:pt x="613780" y="924927"/>
                </a:lnTo>
                <a:lnTo>
                  <a:pt x="568441" y="936585"/>
                </a:lnTo>
                <a:lnTo>
                  <a:pt x="521468" y="943755"/>
                </a:lnTo>
                <a:lnTo>
                  <a:pt x="473099" y="946198"/>
                </a:lnTo>
                <a:lnTo>
                  <a:pt x="424729" y="943755"/>
                </a:lnTo>
                <a:lnTo>
                  <a:pt x="377756" y="936585"/>
                </a:lnTo>
                <a:lnTo>
                  <a:pt x="332417" y="924927"/>
                </a:lnTo>
                <a:lnTo>
                  <a:pt x="288952" y="909018"/>
                </a:lnTo>
                <a:lnTo>
                  <a:pt x="247596" y="889095"/>
                </a:lnTo>
                <a:lnTo>
                  <a:pt x="208589" y="865397"/>
                </a:lnTo>
                <a:lnTo>
                  <a:pt x="172168" y="838161"/>
                </a:lnTo>
                <a:lnTo>
                  <a:pt x="138571" y="807626"/>
                </a:lnTo>
                <a:lnTo>
                  <a:pt x="108036" y="774029"/>
                </a:lnTo>
                <a:lnTo>
                  <a:pt x="80800" y="737608"/>
                </a:lnTo>
                <a:lnTo>
                  <a:pt x="57102" y="698601"/>
                </a:lnTo>
                <a:lnTo>
                  <a:pt x="37180" y="657245"/>
                </a:lnTo>
                <a:lnTo>
                  <a:pt x="21270" y="613780"/>
                </a:lnTo>
                <a:lnTo>
                  <a:pt x="9612" y="568441"/>
                </a:lnTo>
                <a:lnTo>
                  <a:pt x="2442" y="521468"/>
                </a:lnTo>
                <a:lnTo>
                  <a:pt x="0" y="473099"/>
                </a:lnTo>
                <a:close/>
              </a:path>
            </a:pathLst>
          </a:custGeom>
          <a:ln w="9524">
            <a:solidFill>
              <a:srgbClr val="3D85C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7265035" y="3790950"/>
            <a:ext cx="431165" cy="217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6830">
              <a:lnSpc>
                <a:spcPts val="1664"/>
              </a:lnSpc>
              <a:spcBef>
                <a:spcPts val="100"/>
              </a:spcBef>
            </a:pPr>
            <a:r>
              <a:rPr lang="en-US" sz="1400" b="1" spc="-25" dirty="0">
                <a:solidFill>
                  <a:srgbClr val="FFFFFF"/>
                </a:solidFill>
                <a:latin typeface="Arial"/>
                <a:cs typeface="Arial"/>
              </a:rPr>
              <a:t>37</a:t>
            </a:r>
            <a:r>
              <a:rPr sz="1400" b="1" spc="-20" dirty="0">
                <a:solidFill>
                  <a:srgbClr val="FFFFFF"/>
                </a:solidFill>
                <a:latin typeface="Arial"/>
                <a:cs typeface="Arial"/>
              </a:rPr>
              <a:t>%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0773" y="500412"/>
            <a:ext cx="221098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Attrition by Education Field</a:t>
            </a:r>
            <a:endParaRPr spc="-220" dirty="0">
              <a:solidFill>
                <a:srgbClr val="1C4487"/>
              </a:solidFill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0773" y="1657350"/>
            <a:ext cx="2497497" cy="1187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10540">
              <a:lnSpc>
                <a:spcPct val="150000"/>
              </a:lnSpc>
              <a:spcBef>
                <a:spcPts val="1330"/>
              </a:spcBef>
            </a:pPr>
            <a:r>
              <a:rPr lang="en-US" sz="1200" b="1" spc="-10" dirty="0">
                <a:solidFill>
                  <a:srgbClr val="0B5293"/>
                </a:solidFill>
                <a:latin typeface="Roboto"/>
                <a:cs typeface="Roboto"/>
              </a:rPr>
              <a:t>Features</a:t>
            </a:r>
            <a:r>
              <a:rPr lang="en-US" sz="1200" b="0" spc="-10" dirty="0">
                <a:solidFill>
                  <a:srgbClr val="0B5293"/>
                </a:solidFill>
                <a:latin typeface="Roboto Light"/>
                <a:cs typeface="Roboto Light"/>
              </a:rPr>
              <a:t>:</a:t>
            </a:r>
            <a:endParaRPr lang="en-US" sz="1200" dirty="0">
              <a:latin typeface="Roboto Light"/>
              <a:cs typeface="Roboto Light"/>
            </a:endParaRPr>
          </a:p>
          <a:p>
            <a:pPr marL="469265" indent="-346075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Life Sciences - 39%</a:t>
            </a:r>
            <a:endParaRPr sz="1200" dirty="0">
              <a:latin typeface="Roboto Light"/>
              <a:cs typeface="Roboto Light"/>
            </a:endParaRPr>
          </a:p>
          <a:p>
            <a:pPr marL="469265" indent="-344805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b="0" spc="-25" dirty="0">
                <a:solidFill>
                  <a:srgbClr val="0B5293"/>
                </a:solidFill>
                <a:latin typeface="Roboto Light"/>
                <a:cs typeface="Roboto Light"/>
              </a:rPr>
              <a:t>Medical - </a:t>
            </a:r>
            <a:r>
              <a:rPr lang="en-US" sz="1200" spc="-25" dirty="0">
                <a:solidFill>
                  <a:srgbClr val="0B5293"/>
                </a:solidFill>
                <a:latin typeface="Roboto Light"/>
                <a:cs typeface="Roboto Light"/>
              </a:rPr>
              <a:t>27%</a:t>
            </a:r>
            <a:endParaRPr sz="1200" dirty="0">
              <a:latin typeface="Roboto Light"/>
              <a:cs typeface="Roboto Light"/>
            </a:endParaRPr>
          </a:p>
          <a:p>
            <a:pPr marL="469265" indent="-350520">
              <a:lnSpc>
                <a:spcPts val="1425"/>
              </a:lnSpc>
              <a:buAutoNum type="arabicPeriod"/>
              <a:tabLst>
                <a:tab pos="469265" algn="l"/>
              </a:tabLst>
            </a:pPr>
            <a:r>
              <a:rPr lang="en-US" sz="1200" spc="35" dirty="0">
                <a:solidFill>
                  <a:srgbClr val="0B5293"/>
                </a:solidFill>
                <a:latin typeface="Roboto Light"/>
                <a:cs typeface="Roboto Light"/>
              </a:rPr>
              <a:t>Marketing – 15%</a:t>
            </a:r>
            <a:endParaRPr sz="1200" dirty="0">
              <a:latin typeface="Roboto Light"/>
              <a:cs typeface="Roboto Light"/>
            </a:endParaRPr>
          </a:p>
          <a:p>
            <a:pPr marL="469265" indent="-342900">
              <a:lnSpc>
                <a:spcPts val="1430"/>
              </a:lnSpc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Technical Degree – 14%</a:t>
            </a:r>
          </a:p>
          <a:p>
            <a:pPr marL="469265" indent="-342900">
              <a:lnSpc>
                <a:spcPts val="1430"/>
              </a:lnSpc>
              <a:buFontTx/>
              <a:buAutoNum type="arabicPeriod"/>
              <a:tabLst>
                <a:tab pos="469265" algn="l"/>
              </a:tabLst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Others – 5%</a:t>
            </a:r>
            <a:endParaRPr lang="en-US"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19B7E3-3AD7-9670-19FB-101485299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230297"/>
            <a:ext cx="4500365" cy="262259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70773" y="742950"/>
            <a:ext cx="1734185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300" dirty="0">
                <a:solidFill>
                  <a:srgbClr val="1C4487"/>
                </a:solidFill>
                <a:latin typeface="Trebuchet MS"/>
                <a:cs typeface="Trebuchet MS"/>
              </a:rPr>
              <a:t>Attrition by Salary</a:t>
            </a:r>
            <a:endParaRPr sz="2100" dirty="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70773" y="2038350"/>
            <a:ext cx="2324827" cy="7309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ts val="1430"/>
              </a:lnSpc>
              <a:spcBef>
                <a:spcPts val="100"/>
              </a:spcBef>
            </a:pPr>
            <a:r>
              <a:rPr lang="en-US" sz="1200" b="1" spc="-10" dirty="0">
                <a:solidFill>
                  <a:srgbClr val="0B5293"/>
                </a:solidFill>
                <a:latin typeface="Roboto"/>
                <a:cs typeface="Roboto"/>
              </a:rPr>
              <a:t>Feature</a:t>
            </a:r>
            <a:r>
              <a:rPr sz="1200" b="1" spc="-10" dirty="0">
                <a:solidFill>
                  <a:srgbClr val="0B5293"/>
                </a:solidFill>
                <a:latin typeface="Roboto"/>
                <a:cs typeface="Roboto"/>
              </a:rPr>
              <a:t>:</a:t>
            </a:r>
            <a:endParaRPr sz="1200" dirty="0">
              <a:latin typeface="Roboto"/>
              <a:cs typeface="Roboto"/>
            </a:endParaRPr>
          </a:p>
          <a:p>
            <a:pPr marL="12700" algn="just">
              <a:lnSpc>
                <a:spcPts val="1430"/>
              </a:lnSpc>
            </a:pPr>
            <a:r>
              <a:rPr lang="en-US" sz="1200" dirty="0">
                <a:solidFill>
                  <a:srgbClr val="0B5293"/>
                </a:solidFill>
                <a:latin typeface="Roboto Light"/>
                <a:cs typeface="Roboto Light"/>
              </a:rPr>
              <a:t>Most of the employee from each department leaving the company due to low salary.</a:t>
            </a:r>
            <a:endParaRPr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728520-4CA4-B34E-ED65-E3A28AB78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379687"/>
            <a:ext cx="3918847" cy="238412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29007" y="0"/>
            <a:ext cx="415290" cy="5143500"/>
            <a:chOff x="8729007" y="0"/>
            <a:chExt cx="415290" cy="5143500"/>
          </a:xfrm>
        </p:grpSpPr>
        <p:sp>
          <p:nvSpPr>
            <p:cNvPr id="3" name="object 3"/>
            <p:cNvSpPr/>
            <p:nvPr/>
          </p:nvSpPr>
          <p:spPr>
            <a:xfrm>
              <a:off x="8729007" y="1230297"/>
              <a:ext cx="273050" cy="3913504"/>
            </a:xfrm>
            <a:custGeom>
              <a:avLst/>
              <a:gdLst/>
              <a:ahLst/>
              <a:cxnLst/>
              <a:rect l="l" t="t" r="r" b="b"/>
              <a:pathLst>
                <a:path w="273050" h="3913504">
                  <a:moveTo>
                    <a:pt x="272699" y="3913192"/>
                  </a:moveTo>
                  <a:lnTo>
                    <a:pt x="0" y="3913192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391319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871282" y="0"/>
              <a:ext cx="273050" cy="5143500"/>
            </a:xfrm>
            <a:custGeom>
              <a:avLst/>
              <a:gdLst/>
              <a:ahLst/>
              <a:cxnLst/>
              <a:rect l="l" t="t" r="r" b="b"/>
              <a:pathLst>
                <a:path w="273050" h="5143500">
                  <a:moveTo>
                    <a:pt x="272699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272699" y="0"/>
                  </a:lnTo>
                  <a:lnTo>
                    <a:pt x="272699" y="5143489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70773" y="361938"/>
            <a:ext cx="2477227" cy="8745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Attrition by </a:t>
            </a:r>
            <a:b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</a:br>
            <a:r>
              <a:rPr lang="en-US" spc="-220" dirty="0">
                <a:solidFill>
                  <a:srgbClr val="1C4487"/>
                </a:solidFill>
                <a:latin typeface="Trebuchet MS"/>
                <a:cs typeface="Trebuchet MS"/>
              </a:rPr>
              <a:t>Year at Company</a:t>
            </a:r>
            <a:endParaRPr spc="-220" dirty="0">
              <a:solidFill>
                <a:srgbClr val="1C4487"/>
              </a:solidFill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3400" y="1733550"/>
            <a:ext cx="2362200" cy="1905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2000"/>
              </a:spcBef>
            </a:pPr>
            <a:r>
              <a:rPr sz="1200" b="1" dirty="0">
                <a:solidFill>
                  <a:srgbClr val="0B5293"/>
                </a:solidFill>
                <a:latin typeface="Roboto"/>
                <a:cs typeface="Roboto"/>
              </a:rPr>
              <a:t>Feature</a:t>
            </a:r>
            <a:r>
              <a:rPr lang="en-US" sz="1200" b="1" dirty="0">
                <a:solidFill>
                  <a:srgbClr val="0B5293"/>
                </a:solidFill>
                <a:latin typeface="Roboto"/>
                <a:cs typeface="Roboto"/>
              </a:rPr>
              <a:t>:</a:t>
            </a:r>
            <a:endParaRPr sz="1200" dirty="0">
              <a:latin typeface="Roboto"/>
              <a:cs typeface="Roboto"/>
            </a:endParaRP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Male and Female ratio is 150:86</a:t>
            </a: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b="0" dirty="0">
                <a:solidFill>
                  <a:srgbClr val="0B5293"/>
                </a:solidFill>
                <a:latin typeface="Roboto Light"/>
                <a:cs typeface="Roboto Light"/>
              </a:rPr>
              <a:t>Employee decides to leave company after completing 1 year, 5 years and 10 years.</a:t>
            </a:r>
          </a:p>
          <a:p>
            <a:pPr marL="184150" indent="-171450" algn="just">
              <a:lnSpc>
                <a:spcPts val="143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B5293"/>
                </a:solidFill>
                <a:latin typeface="Roboto Light"/>
                <a:cs typeface="Roboto Light"/>
              </a:rPr>
              <a:t>Attrition at first year is maximum, employee go for go for the better opportunity or salary after gaining some experience.</a:t>
            </a:r>
            <a:endParaRPr sz="1200" dirty="0">
              <a:latin typeface="Roboto Light"/>
              <a:cs typeface="Roboto Ligh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920D07-1F17-5D2A-D458-17D022843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885950"/>
            <a:ext cx="4750578" cy="21762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4874C6-AA28-1C55-B382-C3FD0499F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887" y="514350"/>
            <a:ext cx="1917322" cy="7620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799" y="200718"/>
            <a:ext cx="6172201" cy="749779"/>
          </a:xfrm>
          <a:prstGeom prst="rect">
            <a:avLst/>
          </a:prstGeom>
        </p:spPr>
        <p:txBody>
          <a:bodyPr vert="horz" wrap="square" lIns="0" tIns="315808" rIns="0" bIns="0" rtlCol="0">
            <a:spAutoFit/>
          </a:bodyPr>
          <a:lstStyle/>
          <a:p>
            <a:pPr marL="92075">
              <a:lnSpc>
                <a:spcPct val="100000"/>
              </a:lnSpc>
              <a:spcBef>
                <a:spcPts val="100"/>
              </a:spcBef>
            </a:pPr>
            <a:r>
              <a:rPr lang="en-US" spc="-20" dirty="0"/>
              <a:t>Attrition Rate in Different Departments</a:t>
            </a:r>
            <a:endParaRPr spc="-10" dirty="0"/>
          </a:p>
        </p:txBody>
      </p:sp>
      <p:sp>
        <p:nvSpPr>
          <p:cNvPr id="4" name="object 4"/>
          <p:cNvSpPr txBox="1"/>
          <p:nvPr/>
        </p:nvSpPr>
        <p:spPr>
          <a:xfrm>
            <a:off x="4401261" y="1454574"/>
            <a:ext cx="4112895" cy="68332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u="sng" dirty="0">
                <a:latin typeface="Arial"/>
                <a:cs typeface="Arial"/>
              </a:rPr>
              <a:t>Research &amp; Development:</a:t>
            </a:r>
          </a:p>
          <a:p>
            <a:pPr marL="184150" marR="5080" indent="-171450">
              <a:lnSpc>
                <a:spcPts val="1650"/>
              </a:lnSpc>
              <a:spcBef>
                <a:spcPts val="18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latin typeface="Arial"/>
                <a:cs typeface="Arial"/>
              </a:rPr>
              <a:t> </a:t>
            </a:r>
            <a:r>
              <a:rPr lang="en-US" sz="1200" b="1" dirty="0">
                <a:latin typeface="Arial"/>
                <a:cs typeface="Arial"/>
              </a:rPr>
              <a:t>Laboratory Technician </a:t>
            </a:r>
            <a:r>
              <a:rPr lang="en-US" sz="1200" dirty="0">
                <a:latin typeface="Arial"/>
                <a:cs typeface="Arial"/>
              </a:rPr>
              <a:t>shows 23.94% of attrition rate followed by </a:t>
            </a:r>
            <a:r>
              <a:rPr lang="en-US" sz="1200" b="1" dirty="0">
                <a:latin typeface="Arial"/>
                <a:cs typeface="Arial"/>
              </a:rPr>
              <a:t>Research Scientist </a:t>
            </a:r>
            <a:r>
              <a:rPr lang="en-US" sz="1200" dirty="0">
                <a:latin typeface="Arial"/>
                <a:cs typeface="Arial"/>
              </a:rPr>
              <a:t>at 16.10%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3223" y="3325310"/>
            <a:ext cx="3778885" cy="68332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12700" marR="5080">
              <a:lnSpc>
                <a:spcPts val="1650"/>
              </a:lnSpc>
              <a:spcBef>
                <a:spcPts val="180"/>
              </a:spcBef>
            </a:pPr>
            <a:r>
              <a:rPr lang="en-US" sz="1400" u="sng" dirty="0">
                <a:latin typeface="Arial"/>
                <a:cs typeface="Arial"/>
              </a:rPr>
              <a:t>Sales:</a:t>
            </a:r>
          </a:p>
          <a:p>
            <a:pPr marL="184150" marR="5080" indent="-171450">
              <a:lnSpc>
                <a:spcPts val="1650"/>
              </a:lnSpc>
              <a:spcBef>
                <a:spcPts val="180"/>
              </a:spcBef>
              <a:buFont typeface="Arial" panose="020B0604020202020204" pitchFamily="34" charset="0"/>
              <a:buChar char="•"/>
            </a:pPr>
            <a:r>
              <a:rPr lang="en-US" sz="1200" b="1" dirty="0">
                <a:latin typeface="Arial"/>
                <a:cs typeface="Arial"/>
              </a:rPr>
              <a:t>Sales Representative </a:t>
            </a:r>
            <a:r>
              <a:rPr lang="en-US" sz="1200" dirty="0">
                <a:latin typeface="Arial"/>
                <a:cs typeface="Arial"/>
              </a:rPr>
              <a:t>shows 39.76% of attrition rate followed by </a:t>
            </a:r>
            <a:r>
              <a:rPr lang="en-US" sz="1200" b="1" dirty="0">
                <a:latin typeface="Arial"/>
                <a:cs typeface="Arial"/>
              </a:rPr>
              <a:t>Sales Executive </a:t>
            </a:r>
            <a:r>
              <a:rPr lang="en-US" sz="1200" dirty="0">
                <a:latin typeface="Arial"/>
                <a:cs typeface="Arial"/>
              </a:rPr>
              <a:t>at 17.48%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FF73FE-7E3E-FA3A-EA99-D0F6F5B5F8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23" y="1176966"/>
            <a:ext cx="3293725" cy="147098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948EE51-6E7B-BD9E-D9AE-29D6358C6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508" y="2876550"/>
            <a:ext cx="3762087" cy="17649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9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5143489"/>
                </a:moveTo>
                <a:lnTo>
                  <a:pt x="9143781" y="5143489"/>
                </a:lnTo>
                <a:lnTo>
                  <a:pt x="91437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224" y="0"/>
            <a:ext cx="9144635" cy="5143500"/>
            <a:chOff x="-224" y="0"/>
            <a:chExt cx="9144635" cy="5143500"/>
          </a:xfrm>
        </p:grpSpPr>
        <p:sp>
          <p:nvSpPr>
            <p:cNvPr id="5" name="object 5"/>
            <p:cNvSpPr/>
            <p:nvPr/>
          </p:nvSpPr>
          <p:spPr>
            <a:xfrm>
              <a:off x="-224" y="0"/>
              <a:ext cx="7932420" cy="4647565"/>
            </a:xfrm>
            <a:custGeom>
              <a:avLst/>
              <a:gdLst/>
              <a:ahLst/>
              <a:cxnLst/>
              <a:rect l="l" t="t" r="r" b="b"/>
              <a:pathLst>
                <a:path w="7932420" h="4647565">
                  <a:moveTo>
                    <a:pt x="7931984" y="4647290"/>
                  </a:moveTo>
                  <a:lnTo>
                    <a:pt x="0" y="4647290"/>
                  </a:lnTo>
                  <a:lnTo>
                    <a:pt x="0" y="0"/>
                  </a:lnTo>
                  <a:lnTo>
                    <a:pt x="7931984" y="0"/>
                  </a:lnTo>
                  <a:lnTo>
                    <a:pt x="7931984" y="4647290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 b="1"/>
            </a:p>
          </p:txBody>
        </p:sp>
        <p:sp>
          <p:nvSpPr>
            <p:cNvPr id="6" name="object 6"/>
            <p:cNvSpPr/>
            <p:nvPr/>
          </p:nvSpPr>
          <p:spPr>
            <a:xfrm>
              <a:off x="904123" y="3827717"/>
              <a:ext cx="8240395" cy="1316355"/>
            </a:xfrm>
            <a:custGeom>
              <a:avLst/>
              <a:gdLst/>
              <a:ahLst/>
              <a:cxnLst/>
              <a:rect l="l" t="t" r="r" b="b"/>
              <a:pathLst>
                <a:path w="8240395" h="1316354">
                  <a:moveTo>
                    <a:pt x="0" y="1315772"/>
                  </a:moveTo>
                  <a:lnTo>
                    <a:pt x="8239858" y="1315772"/>
                  </a:lnTo>
                  <a:lnTo>
                    <a:pt x="8239858" y="0"/>
                  </a:lnTo>
                  <a:lnTo>
                    <a:pt x="0" y="0"/>
                  </a:lnTo>
                  <a:lnTo>
                    <a:pt x="0" y="1315772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 b="1"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62000" y="1313890"/>
            <a:ext cx="3733800" cy="1194558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7200" spc="-530" dirty="0">
                <a:solidFill>
                  <a:srgbClr val="FFFFFF"/>
                </a:solidFill>
                <a:latin typeface="Trebuchet MS"/>
                <a:cs typeface="Trebuchet MS"/>
              </a:rPr>
              <a:t>THANKS</a:t>
            </a:r>
            <a:endParaRPr sz="6600" dirty="0">
              <a:latin typeface="Trebuchet MS"/>
              <a:cs typeface="Trebuchet M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DF03FD-5906-DA8B-1DB6-880882A4DA98}"/>
              </a:ext>
            </a:extLst>
          </p:cNvPr>
          <p:cNvSpPr txBox="1"/>
          <p:nvPr/>
        </p:nvSpPr>
        <p:spPr>
          <a:xfrm>
            <a:off x="5943600" y="3105150"/>
            <a:ext cx="1924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0"/>
            </a:defPPr>
          </a:lstStyle>
          <a:p>
            <a:r>
              <a:rPr lang="en-US" sz="1600" u="sng" dirty="0">
                <a:solidFill>
                  <a:schemeClr val="accent3"/>
                </a:solidFill>
              </a:rPr>
              <a:t>Submitted By:</a:t>
            </a:r>
          </a:p>
          <a:p>
            <a:r>
              <a:rPr lang="en-US" sz="1600" dirty="0">
                <a:solidFill>
                  <a:schemeClr val="bg1"/>
                </a:solidFill>
              </a:rPr>
              <a:t>Nikhil Ranghera</a:t>
            </a:r>
            <a:endParaRPr lang="en-US" sz="1600"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7200" y="514350"/>
            <a:ext cx="464820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algn="l">
              <a:lnSpc>
                <a:spcPct val="100000"/>
              </a:lnSpc>
              <a:spcBef>
                <a:spcPts val="100"/>
              </a:spcBef>
            </a:pPr>
            <a:r>
              <a:rPr lang="en-US" sz="3200" spc="-254" dirty="0">
                <a:solidFill>
                  <a:srgbClr val="FFFFFF"/>
                </a:solidFill>
                <a:latin typeface="Trebuchet MS"/>
                <a:cs typeface="Trebuchet MS"/>
              </a:rPr>
              <a:t>About: </a:t>
            </a:r>
            <a:r>
              <a:rPr lang="en-US" sz="3200" spc="-254" dirty="0">
                <a:solidFill>
                  <a:schemeClr val="accent3">
                    <a:lumMod val="60000"/>
                    <a:lumOff val="40000"/>
                  </a:schemeClr>
                </a:solidFill>
                <a:latin typeface="Trebuchet MS"/>
                <a:cs typeface="Trebuchet MS"/>
              </a:rPr>
              <a:t>Green Destination</a:t>
            </a:r>
            <a:endParaRPr sz="3200" dirty="0">
              <a:solidFill>
                <a:schemeClr val="accent3">
                  <a:lumMod val="60000"/>
                  <a:lumOff val="40000"/>
                </a:schemeClr>
              </a:solidFill>
              <a:latin typeface="Trebuchet MS"/>
              <a:cs typeface="Trebuchet M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BDFBA4-E03E-0916-6877-2051D7458B79}"/>
              </a:ext>
            </a:extLst>
          </p:cNvPr>
          <p:cNvSpPr txBox="1"/>
          <p:nvPr/>
        </p:nvSpPr>
        <p:spPr>
          <a:xfrm>
            <a:off x="381000" y="1103449"/>
            <a:ext cx="5257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Green Destinations is a global organization created in the Netherlands to support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sustainable destinations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their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businesses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 and their </a:t>
            </a:r>
            <a:r>
              <a:rPr lang="en-US" sz="1400" b="1" i="0" dirty="0">
                <a:solidFill>
                  <a:srgbClr val="F6FAF0"/>
                </a:solidFill>
                <a:effectLst/>
                <a:latin typeface="Poppins Text Light"/>
              </a:rPr>
              <a:t>communities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.</a:t>
            </a:r>
          </a:p>
          <a:p>
            <a:pPr algn="just" fontAlgn="base"/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Green Destinations’ core programs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the GD Awards and Certification Program for destinations, the Good Travel Program for businesses and the Top 100 Sustainability Stories are the main pillars of a </a:t>
            </a:r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country-wide stewardship approach</a:t>
            </a:r>
            <a:r>
              <a:rPr lang="en-US" sz="1400" b="0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 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that we have developed and piloted in Slovenia, Estonia, Australia, Brazil and Guyana.</a:t>
            </a:r>
          </a:p>
          <a:p>
            <a:pPr algn="just" fontAlgn="base"/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Green Destinations developed a support program including over </a:t>
            </a:r>
            <a:r>
              <a:rPr lang="en-US" sz="1400" b="1" i="0" dirty="0">
                <a:solidFill>
                  <a:schemeClr val="accent3">
                    <a:lumMod val="40000"/>
                    <a:lumOff val="60000"/>
                  </a:schemeClr>
                </a:solidFill>
                <a:effectLst/>
                <a:latin typeface="Poppins Text Light"/>
              </a:rPr>
              <a:t>40 assessment and reporting tools</a:t>
            </a:r>
            <a:r>
              <a:rPr lang="en-US" sz="1400" b="0" i="0" dirty="0">
                <a:solidFill>
                  <a:srgbClr val="F6FAF0"/>
                </a:solidFill>
                <a:effectLst/>
                <a:latin typeface="Poppins Text Light"/>
              </a:rPr>
              <a:t>, including training courses.</a:t>
            </a:r>
          </a:p>
          <a:p>
            <a:pPr algn="just"/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257347"/>
            <a:ext cx="9146540" cy="3460115"/>
            <a:chOff x="0" y="1257347"/>
            <a:chExt cx="9146540" cy="346011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257347"/>
              <a:ext cx="9146356" cy="3459593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474" y="1257347"/>
              <a:ext cx="9144000" cy="3460115"/>
            </a:xfrm>
            <a:custGeom>
              <a:avLst/>
              <a:gdLst/>
              <a:ahLst/>
              <a:cxnLst/>
              <a:rect l="l" t="t" r="r" b="b"/>
              <a:pathLst>
                <a:path w="9144000" h="3460115">
                  <a:moveTo>
                    <a:pt x="9143981" y="3459593"/>
                  </a:moveTo>
                  <a:lnTo>
                    <a:pt x="0" y="3459593"/>
                  </a:lnTo>
                  <a:lnTo>
                    <a:pt x="0" y="0"/>
                  </a:lnTo>
                  <a:lnTo>
                    <a:pt x="9143981" y="0"/>
                  </a:lnTo>
                  <a:lnTo>
                    <a:pt x="9143981" y="3459593"/>
                  </a:lnTo>
                  <a:close/>
                </a:path>
              </a:pathLst>
            </a:custGeom>
            <a:solidFill>
              <a:srgbClr val="FFFFFF">
                <a:alpha val="5153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257347"/>
              <a:ext cx="9146540" cy="3459479"/>
            </a:xfrm>
            <a:custGeom>
              <a:avLst/>
              <a:gdLst/>
              <a:ahLst/>
              <a:cxnLst/>
              <a:rect l="l" t="t" r="r" b="b"/>
              <a:pathLst>
                <a:path w="9146540" h="3459479">
                  <a:moveTo>
                    <a:pt x="9146356" y="3459343"/>
                  </a:moveTo>
                  <a:lnTo>
                    <a:pt x="0" y="3459343"/>
                  </a:lnTo>
                  <a:lnTo>
                    <a:pt x="0" y="0"/>
                  </a:lnTo>
                  <a:lnTo>
                    <a:pt x="9146356" y="0"/>
                  </a:lnTo>
                  <a:lnTo>
                    <a:pt x="9146356" y="3459343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935841" y="2529137"/>
            <a:ext cx="167830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100" dirty="0">
                <a:solidFill>
                  <a:srgbClr val="FFFFFF"/>
                </a:solidFill>
                <a:latin typeface="Trebuchet MS"/>
                <a:cs typeface="Trebuchet MS"/>
              </a:rPr>
              <a:t>REPLACEMENT</a:t>
            </a:r>
            <a:r>
              <a:rPr sz="1600" spc="-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COST</a:t>
            </a:r>
            <a:endParaRPr sz="1600">
              <a:latin typeface="Trebuchet MS"/>
              <a:cs typeface="Trebuchet MS"/>
            </a:endParaRPr>
          </a:p>
          <a:p>
            <a:pPr marL="381000" marR="375285" algn="ctr">
              <a:lnSpc>
                <a:spcPct val="100000"/>
              </a:lnSpc>
              <a:spcBef>
                <a:spcPts val="800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Direct</a:t>
            </a:r>
            <a:r>
              <a:rPr sz="1000" b="0" spc="9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60" dirty="0">
                <a:solidFill>
                  <a:srgbClr val="FFFFFF"/>
                </a:solidFill>
                <a:latin typeface="Roboto Light"/>
                <a:cs typeface="Roboto Light"/>
              </a:rPr>
              <a:t>Exit</a:t>
            </a:r>
            <a:r>
              <a:rPr sz="1000" b="0" spc="9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Cost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Recruiting </a:t>
            </a:r>
            <a:r>
              <a:rPr sz="1000" b="0" spc="40" dirty="0">
                <a:solidFill>
                  <a:srgbClr val="FFFFFF"/>
                </a:solidFill>
                <a:latin typeface="Roboto Light"/>
                <a:cs typeface="Roboto Light"/>
              </a:rPr>
              <a:t>Training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768325" y="2529137"/>
            <a:ext cx="160845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95" dirty="0">
                <a:solidFill>
                  <a:srgbClr val="FFFFFF"/>
                </a:solidFill>
                <a:latin typeface="Trebuchet MS"/>
                <a:cs typeface="Trebuchet MS"/>
              </a:rPr>
              <a:t>EMPLOYEE</a:t>
            </a:r>
            <a:r>
              <a:rPr sz="16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45" dirty="0">
                <a:solidFill>
                  <a:srgbClr val="FFFFFF"/>
                </a:solidFill>
                <a:latin typeface="Trebuchet MS"/>
                <a:cs typeface="Trebuchet MS"/>
              </a:rPr>
              <a:t>MORALE</a:t>
            </a:r>
            <a:endParaRPr sz="1600">
              <a:latin typeface="Trebuchet MS"/>
              <a:cs typeface="Trebuchet MS"/>
            </a:endParaRPr>
          </a:p>
          <a:p>
            <a:pPr marL="221615" marR="215265" algn="ctr">
              <a:lnSpc>
                <a:spcPct val="100000"/>
              </a:lnSpc>
              <a:spcBef>
                <a:spcPts val="800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Lost</a:t>
            </a:r>
            <a:r>
              <a:rPr sz="10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of</a:t>
            </a:r>
            <a:r>
              <a:rPr sz="1000" b="0" spc="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Productivity Disengagement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Domino</a:t>
            </a:r>
            <a:r>
              <a:rPr sz="1000" b="0" spc="21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Effect</a:t>
            </a:r>
            <a:endParaRPr sz="100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69020" rIns="0" bIns="0" rtlCol="0">
            <a:spAutoFit/>
          </a:bodyPr>
          <a:lstStyle/>
          <a:p>
            <a:pPr marL="2752725">
              <a:lnSpc>
                <a:spcPct val="100000"/>
              </a:lnSpc>
              <a:spcBef>
                <a:spcPts val="100"/>
              </a:spcBef>
            </a:pPr>
            <a:r>
              <a:rPr spc="-275" dirty="0">
                <a:solidFill>
                  <a:srgbClr val="073662"/>
                </a:solidFill>
                <a:latin typeface="Trebuchet MS"/>
                <a:cs typeface="Trebuchet MS"/>
              </a:rPr>
              <a:t>Why</a:t>
            </a:r>
            <a:r>
              <a:rPr spc="-25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pc="-200" dirty="0">
                <a:solidFill>
                  <a:srgbClr val="073662"/>
                </a:solidFill>
                <a:latin typeface="Trebuchet MS"/>
                <a:cs typeface="Trebuchet MS"/>
              </a:rPr>
              <a:t>Attrition</a:t>
            </a:r>
            <a:r>
              <a:rPr spc="-250" dirty="0">
                <a:solidFill>
                  <a:srgbClr val="073662"/>
                </a:solidFill>
                <a:latin typeface="Trebuchet MS"/>
                <a:cs typeface="Trebuchet MS"/>
              </a:rPr>
              <a:t> </a:t>
            </a:r>
            <a:r>
              <a:rPr spc="-145" dirty="0">
                <a:solidFill>
                  <a:srgbClr val="073662"/>
                </a:solidFill>
                <a:latin typeface="Trebuchet MS"/>
                <a:cs typeface="Trebuchet MS"/>
              </a:rPr>
              <a:t>Matters?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6609136" y="2529137"/>
            <a:ext cx="1522095" cy="828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600" spc="-90" dirty="0">
                <a:solidFill>
                  <a:srgbClr val="FFFFFF"/>
                </a:solidFill>
                <a:latin typeface="Trebuchet MS"/>
                <a:cs typeface="Trebuchet MS"/>
              </a:rPr>
              <a:t>KNOWLEDGE</a:t>
            </a:r>
            <a:r>
              <a:rPr sz="16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600" spc="-50" dirty="0">
                <a:solidFill>
                  <a:srgbClr val="FFFFFF"/>
                </a:solidFill>
                <a:latin typeface="Trebuchet MS"/>
                <a:cs typeface="Trebuchet MS"/>
              </a:rPr>
              <a:t>LOST</a:t>
            </a:r>
            <a:endParaRPr sz="1600">
              <a:latin typeface="Trebuchet MS"/>
              <a:cs typeface="Trebuchet MS"/>
            </a:endParaRPr>
          </a:p>
          <a:p>
            <a:pPr marL="45085" marR="39370" algn="ctr">
              <a:lnSpc>
                <a:spcPct val="100000"/>
              </a:lnSpc>
              <a:spcBef>
                <a:spcPts val="800"/>
              </a:spcBef>
            </a:pPr>
            <a:r>
              <a:rPr sz="1000" b="0" spc="30" dirty="0">
                <a:solidFill>
                  <a:srgbClr val="FFFFFF"/>
                </a:solidFill>
                <a:latin typeface="Roboto Light"/>
                <a:cs typeface="Roboto Light"/>
              </a:rPr>
              <a:t>Institutional</a:t>
            </a:r>
            <a:r>
              <a:rPr sz="1000" b="0" spc="1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Knowledge 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External</a:t>
            </a:r>
            <a:r>
              <a:rPr sz="1000" b="0" spc="2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Relationships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Service</a:t>
            </a:r>
            <a:r>
              <a:rPr sz="1000" b="0" spc="18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Quality</a:t>
            </a:r>
            <a:endParaRPr sz="1000">
              <a:latin typeface="Roboto Light"/>
              <a:cs typeface="Roboto Light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1599906" y="2092008"/>
            <a:ext cx="5935980" cy="348615"/>
            <a:chOff x="1599906" y="2092008"/>
            <a:chExt cx="5935980" cy="348615"/>
          </a:xfrm>
        </p:grpSpPr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12491" y="2104650"/>
              <a:ext cx="318999" cy="318770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1599895" y="2092020"/>
              <a:ext cx="5876925" cy="348615"/>
            </a:xfrm>
            <a:custGeom>
              <a:avLst/>
              <a:gdLst/>
              <a:ahLst/>
              <a:cxnLst/>
              <a:rect l="l" t="t" r="r" b="b"/>
              <a:pathLst>
                <a:path w="5876925" h="348614">
                  <a:moveTo>
                    <a:pt x="231508" y="231495"/>
                  </a:moveTo>
                  <a:lnTo>
                    <a:pt x="215252" y="193662"/>
                  </a:lnTo>
                  <a:lnTo>
                    <a:pt x="182079" y="165582"/>
                  </a:lnTo>
                  <a:lnTo>
                    <a:pt x="166801" y="154114"/>
                  </a:lnTo>
                  <a:lnTo>
                    <a:pt x="153466" y="142722"/>
                  </a:lnTo>
                  <a:lnTo>
                    <a:pt x="144043" y="130848"/>
                  </a:lnTo>
                  <a:lnTo>
                    <a:pt x="140462" y="117919"/>
                  </a:lnTo>
                  <a:lnTo>
                    <a:pt x="142824" y="104076"/>
                  </a:lnTo>
                  <a:lnTo>
                    <a:pt x="150228" y="93078"/>
                  </a:lnTo>
                  <a:lnTo>
                    <a:pt x="161201" y="85826"/>
                  </a:lnTo>
                  <a:lnTo>
                    <a:pt x="174294" y="83210"/>
                  </a:lnTo>
                  <a:lnTo>
                    <a:pt x="187248" y="85826"/>
                  </a:lnTo>
                  <a:lnTo>
                    <a:pt x="198018" y="93078"/>
                  </a:lnTo>
                  <a:lnTo>
                    <a:pt x="205384" y="104076"/>
                  </a:lnTo>
                  <a:lnTo>
                    <a:pt x="208114" y="117919"/>
                  </a:lnTo>
                  <a:lnTo>
                    <a:pt x="208114" y="123977"/>
                  </a:lnTo>
                  <a:lnTo>
                    <a:pt x="213309" y="128320"/>
                  </a:lnTo>
                  <a:lnTo>
                    <a:pt x="226301" y="128320"/>
                  </a:lnTo>
                  <a:lnTo>
                    <a:pt x="230644" y="123113"/>
                  </a:lnTo>
                  <a:lnTo>
                    <a:pt x="230644" y="117919"/>
                  </a:lnTo>
                  <a:lnTo>
                    <a:pt x="227126" y="98513"/>
                  </a:lnTo>
                  <a:lnTo>
                    <a:pt x="217424" y="81711"/>
                  </a:lnTo>
                  <a:lnTo>
                    <a:pt x="202844" y="69138"/>
                  </a:lnTo>
                  <a:lnTo>
                    <a:pt x="184696" y="62407"/>
                  </a:lnTo>
                  <a:lnTo>
                    <a:pt x="184696" y="43345"/>
                  </a:lnTo>
                  <a:lnTo>
                    <a:pt x="179489" y="39014"/>
                  </a:lnTo>
                  <a:lnTo>
                    <a:pt x="174294" y="39014"/>
                  </a:lnTo>
                  <a:lnTo>
                    <a:pt x="169087" y="39014"/>
                  </a:lnTo>
                  <a:lnTo>
                    <a:pt x="163004" y="44221"/>
                  </a:lnTo>
                  <a:lnTo>
                    <a:pt x="163004" y="62407"/>
                  </a:lnTo>
                  <a:lnTo>
                    <a:pt x="145364" y="69494"/>
                  </a:lnTo>
                  <a:lnTo>
                    <a:pt x="131038" y="82029"/>
                  </a:lnTo>
                  <a:lnTo>
                    <a:pt x="121437" y="98628"/>
                  </a:lnTo>
                  <a:lnTo>
                    <a:pt x="117932" y="117919"/>
                  </a:lnTo>
                  <a:lnTo>
                    <a:pt x="122491" y="138569"/>
                  </a:lnTo>
                  <a:lnTo>
                    <a:pt x="134289" y="155727"/>
                  </a:lnTo>
                  <a:lnTo>
                    <a:pt x="150482" y="170459"/>
                  </a:lnTo>
                  <a:lnTo>
                    <a:pt x="168211" y="183807"/>
                  </a:lnTo>
                  <a:lnTo>
                    <a:pt x="182994" y="195275"/>
                  </a:lnTo>
                  <a:lnTo>
                    <a:pt x="196062" y="206667"/>
                  </a:lnTo>
                  <a:lnTo>
                    <a:pt x="205397" y="218554"/>
                  </a:lnTo>
                  <a:lnTo>
                    <a:pt x="208965" y="231495"/>
                  </a:lnTo>
                  <a:lnTo>
                    <a:pt x="206362" y="244589"/>
                  </a:lnTo>
                  <a:lnTo>
                    <a:pt x="199199" y="255651"/>
                  </a:lnTo>
                  <a:lnTo>
                    <a:pt x="188468" y="263309"/>
                  </a:lnTo>
                  <a:lnTo>
                    <a:pt x="175145" y="266166"/>
                  </a:lnTo>
                  <a:lnTo>
                    <a:pt x="162191" y="263436"/>
                  </a:lnTo>
                  <a:lnTo>
                    <a:pt x="151422" y="255981"/>
                  </a:lnTo>
                  <a:lnTo>
                    <a:pt x="144068" y="244957"/>
                  </a:lnTo>
                  <a:lnTo>
                    <a:pt x="141351" y="231495"/>
                  </a:lnTo>
                  <a:lnTo>
                    <a:pt x="141351" y="225412"/>
                  </a:lnTo>
                  <a:lnTo>
                    <a:pt x="136144" y="221094"/>
                  </a:lnTo>
                  <a:lnTo>
                    <a:pt x="123126" y="221094"/>
                  </a:lnTo>
                  <a:lnTo>
                    <a:pt x="118808" y="226288"/>
                  </a:lnTo>
                  <a:lnTo>
                    <a:pt x="118808" y="231495"/>
                  </a:lnTo>
                  <a:lnTo>
                    <a:pt x="122326" y="250888"/>
                  </a:lnTo>
                  <a:lnTo>
                    <a:pt x="132016" y="267690"/>
                  </a:lnTo>
                  <a:lnTo>
                    <a:pt x="146596" y="280263"/>
                  </a:lnTo>
                  <a:lnTo>
                    <a:pt x="164744" y="286969"/>
                  </a:lnTo>
                  <a:lnTo>
                    <a:pt x="164744" y="306044"/>
                  </a:lnTo>
                  <a:lnTo>
                    <a:pt x="169938" y="311251"/>
                  </a:lnTo>
                  <a:lnTo>
                    <a:pt x="180340" y="311251"/>
                  </a:lnTo>
                  <a:lnTo>
                    <a:pt x="186423" y="306044"/>
                  </a:lnTo>
                  <a:lnTo>
                    <a:pt x="186423" y="286969"/>
                  </a:lnTo>
                  <a:lnTo>
                    <a:pt x="204444" y="279527"/>
                  </a:lnTo>
                  <a:lnTo>
                    <a:pt x="218719" y="267030"/>
                  </a:lnTo>
                  <a:lnTo>
                    <a:pt x="228117" y="250647"/>
                  </a:lnTo>
                  <a:lnTo>
                    <a:pt x="231508" y="231495"/>
                  </a:lnTo>
                  <a:close/>
                </a:path>
                <a:path w="5876925" h="348614">
                  <a:moveTo>
                    <a:pt x="348538" y="174256"/>
                  </a:moveTo>
                  <a:lnTo>
                    <a:pt x="342315" y="127927"/>
                  </a:lnTo>
                  <a:lnTo>
                    <a:pt x="326009" y="89281"/>
                  </a:lnTo>
                  <a:lnTo>
                    <a:pt x="326009" y="174256"/>
                  </a:lnTo>
                  <a:lnTo>
                    <a:pt x="318223" y="221996"/>
                  </a:lnTo>
                  <a:lnTo>
                    <a:pt x="296570" y="263626"/>
                  </a:lnTo>
                  <a:lnTo>
                    <a:pt x="263639" y="296557"/>
                  </a:lnTo>
                  <a:lnTo>
                    <a:pt x="222021" y="318211"/>
                  </a:lnTo>
                  <a:lnTo>
                    <a:pt x="174294" y="325996"/>
                  </a:lnTo>
                  <a:lnTo>
                    <a:pt x="126542" y="318211"/>
                  </a:lnTo>
                  <a:lnTo>
                    <a:pt x="84912" y="296557"/>
                  </a:lnTo>
                  <a:lnTo>
                    <a:pt x="51981" y="263626"/>
                  </a:lnTo>
                  <a:lnTo>
                    <a:pt x="30340" y="221996"/>
                  </a:lnTo>
                  <a:lnTo>
                    <a:pt x="22542" y="174256"/>
                  </a:lnTo>
                  <a:lnTo>
                    <a:pt x="30340" y="126517"/>
                  </a:lnTo>
                  <a:lnTo>
                    <a:pt x="51981" y="84899"/>
                  </a:lnTo>
                  <a:lnTo>
                    <a:pt x="84912" y="51968"/>
                  </a:lnTo>
                  <a:lnTo>
                    <a:pt x="126542" y="30327"/>
                  </a:lnTo>
                  <a:lnTo>
                    <a:pt x="174294" y="22529"/>
                  </a:lnTo>
                  <a:lnTo>
                    <a:pt x="222021" y="30327"/>
                  </a:lnTo>
                  <a:lnTo>
                    <a:pt x="263639" y="51968"/>
                  </a:lnTo>
                  <a:lnTo>
                    <a:pt x="296570" y="84899"/>
                  </a:lnTo>
                  <a:lnTo>
                    <a:pt x="318223" y="126517"/>
                  </a:lnTo>
                  <a:lnTo>
                    <a:pt x="326009" y="174256"/>
                  </a:lnTo>
                  <a:lnTo>
                    <a:pt x="326009" y="89281"/>
                  </a:lnTo>
                  <a:lnTo>
                    <a:pt x="297510" y="51028"/>
                  </a:lnTo>
                  <a:lnTo>
                    <a:pt x="262242" y="23787"/>
                  </a:lnTo>
                  <a:lnTo>
                    <a:pt x="220611" y="6223"/>
                  </a:lnTo>
                  <a:lnTo>
                    <a:pt x="174294" y="0"/>
                  </a:lnTo>
                  <a:lnTo>
                    <a:pt x="127965" y="6223"/>
                  </a:lnTo>
                  <a:lnTo>
                    <a:pt x="86334" y="23787"/>
                  </a:lnTo>
                  <a:lnTo>
                    <a:pt x="51054" y="51028"/>
                  </a:lnTo>
                  <a:lnTo>
                    <a:pt x="23799" y="86296"/>
                  </a:lnTo>
                  <a:lnTo>
                    <a:pt x="6235" y="127927"/>
                  </a:lnTo>
                  <a:lnTo>
                    <a:pt x="0" y="174256"/>
                  </a:lnTo>
                  <a:lnTo>
                    <a:pt x="6235" y="220586"/>
                  </a:lnTo>
                  <a:lnTo>
                    <a:pt x="23799" y="262216"/>
                  </a:lnTo>
                  <a:lnTo>
                    <a:pt x="51054" y="297497"/>
                  </a:lnTo>
                  <a:lnTo>
                    <a:pt x="86334" y="324739"/>
                  </a:lnTo>
                  <a:lnTo>
                    <a:pt x="127965" y="342315"/>
                  </a:lnTo>
                  <a:lnTo>
                    <a:pt x="174294" y="348538"/>
                  </a:lnTo>
                  <a:lnTo>
                    <a:pt x="220611" y="342315"/>
                  </a:lnTo>
                  <a:lnTo>
                    <a:pt x="259270" y="325996"/>
                  </a:lnTo>
                  <a:lnTo>
                    <a:pt x="297510" y="297497"/>
                  </a:lnTo>
                  <a:lnTo>
                    <a:pt x="324751" y="262216"/>
                  </a:lnTo>
                  <a:lnTo>
                    <a:pt x="342315" y="220586"/>
                  </a:lnTo>
                  <a:lnTo>
                    <a:pt x="348538" y="174256"/>
                  </a:lnTo>
                  <a:close/>
                </a:path>
                <a:path w="5876925" h="348614">
                  <a:moveTo>
                    <a:pt x="5876734" y="92456"/>
                  </a:moveTo>
                  <a:lnTo>
                    <a:pt x="5874080" y="88938"/>
                  </a:lnTo>
                  <a:lnTo>
                    <a:pt x="5872327" y="87185"/>
                  </a:lnTo>
                  <a:lnTo>
                    <a:pt x="5869660" y="86283"/>
                  </a:lnTo>
                  <a:lnTo>
                    <a:pt x="5864606" y="86283"/>
                  </a:lnTo>
                  <a:lnTo>
                    <a:pt x="5862205" y="87185"/>
                  </a:lnTo>
                  <a:lnTo>
                    <a:pt x="5860885" y="88938"/>
                  </a:lnTo>
                  <a:lnTo>
                    <a:pt x="5857354" y="92456"/>
                  </a:lnTo>
                  <a:lnTo>
                    <a:pt x="5857354" y="76619"/>
                  </a:lnTo>
                  <a:lnTo>
                    <a:pt x="5855055" y="65544"/>
                  </a:lnTo>
                  <a:lnTo>
                    <a:pt x="5848794" y="56603"/>
                  </a:lnTo>
                  <a:lnTo>
                    <a:pt x="5839561" y="50622"/>
                  </a:lnTo>
                  <a:lnTo>
                    <a:pt x="5828335" y="48450"/>
                  </a:lnTo>
                  <a:lnTo>
                    <a:pt x="5769381" y="48450"/>
                  </a:lnTo>
                  <a:lnTo>
                    <a:pt x="5764111" y="48450"/>
                  </a:lnTo>
                  <a:lnTo>
                    <a:pt x="5759704" y="52857"/>
                  </a:lnTo>
                  <a:lnTo>
                    <a:pt x="5759704" y="62547"/>
                  </a:lnTo>
                  <a:lnTo>
                    <a:pt x="5764111" y="66929"/>
                  </a:lnTo>
                  <a:lnTo>
                    <a:pt x="5832729" y="66929"/>
                  </a:lnTo>
                  <a:lnTo>
                    <a:pt x="5837136" y="71348"/>
                  </a:lnTo>
                  <a:lnTo>
                    <a:pt x="5837136" y="92456"/>
                  </a:lnTo>
                  <a:lnTo>
                    <a:pt x="5834481" y="88938"/>
                  </a:lnTo>
                  <a:lnTo>
                    <a:pt x="5832729" y="87185"/>
                  </a:lnTo>
                  <a:lnTo>
                    <a:pt x="5830113" y="86283"/>
                  </a:lnTo>
                  <a:lnTo>
                    <a:pt x="5825033" y="86283"/>
                  </a:lnTo>
                  <a:lnTo>
                    <a:pt x="5822607" y="87185"/>
                  </a:lnTo>
                  <a:lnTo>
                    <a:pt x="5821311" y="88938"/>
                  </a:lnTo>
                  <a:lnTo>
                    <a:pt x="5817781" y="92456"/>
                  </a:lnTo>
                  <a:lnTo>
                    <a:pt x="5817781" y="98602"/>
                  </a:lnTo>
                  <a:lnTo>
                    <a:pt x="5821311" y="102120"/>
                  </a:lnTo>
                  <a:lnTo>
                    <a:pt x="5840654" y="122364"/>
                  </a:lnTo>
                  <a:lnTo>
                    <a:pt x="5843282" y="124129"/>
                  </a:lnTo>
                  <a:lnTo>
                    <a:pt x="5845035" y="124993"/>
                  </a:lnTo>
                  <a:lnTo>
                    <a:pt x="5849455" y="124993"/>
                  </a:lnTo>
                  <a:lnTo>
                    <a:pt x="5852960" y="124129"/>
                  </a:lnTo>
                  <a:lnTo>
                    <a:pt x="5853836" y="122364"/>
                  </a:lnTo>
                  <a:lnTo>
                    <a:pt x="5874080" y="102120"/>
                  </a:lnTo>
                  <a:lnTo>
                    <a:pt x="5876734" y="98602"/>
                  </a:lnTo>
                  <a:lnTo>
                    <a:pt x="5876734" y="9245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41735" y="2314657"/>
              <a:ext cx="117874" cy="77434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7203884" y="2100897"/>
              <a:ext cx="332105" cy="330835"/>
            </a:xfrm>
            <a:custGeom>
              <a:avLst/>
              <a:gdLst/>
              <a:ahLst/>
              <a:cxnLst/>
              <a:rect l="l" t="t" r="r" b="b"/>
              <a:pathLst>
                <a:path w="332104" h="330835">
                  <a:moveTo>
                    <a:pt x="155714" y="155714"/>
                  </a:moveTo>
                  <a:lnTo>
                    <a:pt x="152285" y="133070"/>
                  </a:lnTo>
                  <a:lnTo>
                    <a:pt x="142748" y="113157"/>
                  </a:lnTo>
                  <a:lnTo>
                    <a:pt x="135496" y="104927"/>
                  </a:lnTo>
                  <a:lnTo>
                    <a:pt x="135496" y="154838"/>
                  </a:lnTo>
                  <a:lnTo>
                    <a:pt x="135496" y="175056"/>
                  </a:lnTo>
                  <a:lnTo>
                    <a:pt x="19342" y="175056"/>
                  </a:lnTo>
                  <a:lnTo>
                    <a:pt x="19342" y="154838"/>
                  </a:lnTo>
                  <a:lnTo>
                    <a:pt x="23964" y="132397"/>
                  </a:lnTo>
                  <a:lnTo>
                    <a:pt x="36499" y="113919"/>
                  </a:lnTo>
                  <a:lnTo>
                    <a:pt x="54978" y="101384"/>
                  </a:lnTo>
                  <a:lnTo>
                    <a:pt x="77419" y="96761"/>
                  </a:lnTo>
                  <a:lnTo>
                    <a:pt x="99860" y="101384"/>
                  </a:lnTo>
                  <a:lnTo>
                    <a:pt x="118338" y="113919"/>
                  </a:lnTo>
                  <a:lnTo>
                    <a:pt x="130873" y="132397"/>
                  </a:lnTo>
                  <a:lnTo>
                    <a:pt x="135496" y="154838"/>
                  </a:lnTo>
                  <a:lnTo>
                    <a:pt x="135496" y="104927"/>
                  </a:lnTo>
                  <a:lnTo>
                    <a:pt x="128308" y="96761"/>
                  </a:lnTo>
                  <a:lnTo>
                    <a:pt x="109969" y="84442"/>
                  </a:lnTo>
                  <a:lnTo>
                    <a:pt x="126695" y="48399"/>
                  </a:lnTo>
                  <a:lnTo>
                    <a:pt x="122847" y="29692"/>
                  </a:lnTo>
                  <a:lnTo>
                    <a:pt x="115824" y="19354"/>
                  </a:lnTo>
                  <a:lnTo>
                    <a:pt x="112395" y="14287"/>
                  </a:lnTo>
                  <a:lnTo>
                    <a:pt x="105600" y="9690"/>
                  </a:lnTo>
                  <a:lnTo>
                    <a:pt x="105600" y="48399"/>
                  </a:lnTo>
                  <a:lnTo>
                    <a:pt x="103289" y="59474"/>
                  </a:lnTo>
                  <a:lnTo>
                    <a:pt x="97116" y="68402"/>
                  </a:lnTo>
                  <a:lnTo>
                    <a:pt x="88125" y="74371"/>
                  </a:lnTo>
                  <a:lnTo>
                    <a:pt x="77419" y="76542"/>
                  </a:lnTo>
                  <a:lnTo>
                    <a:pt x="65836" y="74244"/>
                  </a:lnTo>
                  <a:lnTo>
                    <a:pt x="56642" y="68072"/>
                  </a:lnTo>
                  <a:lnTo>
                    <a:pt x="50584" y="59093"/>
                  </a:lnTo>
                  <a:lnTo>
                    <a:pt x="48399" y="48399"/>
                  </a:lnTo>
                  <a:lnTo>
                    <a:pt x="50698" y="37160"/>
                  </a:lnTo>
                  <a:lnTo>
                    <a:pt x="56959" y="27927"/>
                  </a:lnTo>
                  <a:lnTo>
                    <a:pt x="66192" y="21653"/>
                  </a:lnTo>
                  <a:lnTo>
                    <a:pt x="77419" y="19354"/>
                  </a:lnTo>
                  <a:lnTo>
                    <a:pt x="88874" y="21653"/>
                  </a:lnTo>
                  <a:lnTo>
                    <a:pt x="97777" y="27927"/>
                  </a:lnTo>
                  <a:lnTo>
                    <a:pt x="103543" y="37160"/>
                  </a:lnTo>
                  <a:lnTo>
                    <a:pt x="105600" y="48399"/>
                  </a:lnTo>
                  <a:lnTo>
                    <a:pt x="105600" y="9690"/>
                  </a:lnTo>
                  <a:lnTo>
                    <a:pt x="96989" y="3848"/>
                  </a:lnTo>
                  <a:lnTo>
                    <a:pt x="78295" y="0"/>
                  </a:lnTo>
                  <a:lnTo>
                    <a:pt x="59613" y="3848"/>
                  </a:lnTo>
                  <a:lnTo>
                    <a:pt x="44221" y="14287"/>
                  </a:lnTo>
                  <a:lnTo>
                    <a:pt x="33769" y="29692"/>
                  </a:lnTo>
                  <a:lnTo>
                    <a:pt x="29921" y="48399"/>
                  </a:lnTo>
                  <a:lnTo>
                    <a:pt x="31165" y="58724"/>
                  </a:lnTo>
                  <a:lnTo>
                    <a:pt x="34645" y="68402"/>
                  </a:lnTo>
                  <a:lnTo>
                    <a:pt x="39941" y="77076"/>
                  </a:lnTo>
                  <a:lnTo>
                    <a:pt x="46647" y="84442"/>
                  </a:lnTo>
                  <a:lnTo>
                    <a:pt x="28498" y="96329"/>
                  </a:lnTo>
                  <a:lnTo>
                    <a:pt x="14312" y="112826"/>
                  </a:lnTo>
                  <a:lnTo>
                    <a:pt x="5067" y="132943"/>
                  </a:lnTo>
                  <a:lnTo>
                    <a:pt x="1892" y="154838"/>
                  </a:lnTo>
                  <a:lnTo>
                    <a:pt x="1765" y="184746"/>
                  </a:lnTo>
                  <a:lnTo>
                    <a:pt x="0" y="190030"/>
                  </a:lnTo>
                  <a:lnTo>
                    <a:pt x="4419" y="194411"/>
                  </a:lnTo>
                  <a:lnTo>
                    <a:pt x="151320" y="194411"/>
                  </a:lnTo>
                  <a:lnTo>
                    <a:pt x="155714" y="190030"/>
                  </a:lnTo>
                  <a:lnTo>
                    <a:pt x="155714" y="175056"/>
                  </a:lnTo>
                  <a:lnTo>
                    <a:pt x="155714" y="155714"/>
                  </a:lnTo>
                  <a:close/>
                </a:path>
                <a:path w="332104" h="330835">
                  <a:moveTo>
                    <a:pt x="331673" y="291198"/>
                  </a:moveTo>
                  <a:lnTo>
                    <a:pt x="327355" y="268579"/>
                  </a:lnTo>
                  <a:lnTo>
                    <a:pt x="317601" y="248754"/>
                  </a:lnTo>
                  <a:lnTo>
                    <a:pt x="311442" y="241820"/>
                  </a:lnTo>
                  <a:lnTo>
                    <a:pt x="311442" y="291198"/>
                  </a:lnTo>
                  <a:lnTo>
                    <a:pt x="311442" y="311416"/>
                  </a:lnTo>
                  <a:lnTo>
                    <a:pt x="195313" y="311416"/>
                  </a:lnTo>
                  <a:lnTo>
                    <a:pt x="195313" y="291198"/>
                  </a:lnTo>
                  <a:lnTo>
                    <a:pt x="199936" y="268770"/>
                  </a:lnTo>
                  <a:lnTo>
                    <a:pt x="212471" y="250304"/>
                  </a:lnTo>
                  <a:lnTo>
                    <a:pt x="230936" y="237769"/>
                  </a:lnTo>
                  <a:lnTo>
                    <a:pt x="253365" y="233146"/>
                  </a:lnTo>
                  <a:lnTo>
                    <a:pt x="275818" y="237769"/>
                  </a:lnTo>
                  <a:lnTo>
                    <a:pt x="294297" y="250304"/>
                  </a:lnTo>
                  <a:lnTo>
                    <a:pt x="306832" y="268770"/>
                  </a:lnTo>
                  <a:lnTo>
                    <a:pt x="311442" y="291198"/>
                  </a:lnTo>
                  <a:lnTo>
                    <a:pt x="311442" y="241820"/>
                  </a:lnTo>
                  <a:lnTo>
                    <a:pt x="303758" y="233146"/>
                  </a:lnTo>
                  <a:lnTo>
                    <a:pt x="303225" y="232562"/>
                  </a:lnTo>
                  <a:lnTo>
                    <a:pt x="285064" y="220802"/>
                  </a:lnTo>
                  <a:lnTo>
                    <a:pt x="291744" y="213436"/>
                  </a:lnTo>
                  <a:lnTo>
                    <a:pt x="292620" y="212001"/>
                  </a:lnTo>
                  <a:lnTo>
                    <a:pt x="297040" y="204762"/>
                  </a:lnTo>
                  <a:lnTo>
                    <a:pt x="300520" y="195084"/>
                  </a:lnTo>
                  <a:lnTo>
                    <a:pt x="301764" y="184746"/>
                  </a:lnTo>
                  <a:lnTo>
                    <a:pt x="297916" y="166052"/>
                  </a:lnTo>
                  <a:lnTo>
                    <a:pt x="290309" y="154838"/>
                  </a:lnTo>
                  <a:lnTo>
                    <a:pt x="287464" y="150660"/>
                  </a:lnTo>
                  <a:lnTo>
                    <a:pt x="281546" y="146646"/>
                  </a:lnTo>
                  <a:lnTo>
                    <a:pt x="281546" y="183857"/>
                  </a:lnTo>
                  <a:lnTo>
                    <a:pt x="279247" y="194576"/>
                  </a:lnTo>
                  <a:lnTo>
                    <a:pt x="273075" y="203542"/>
                  </a:lnTo>
                  <a:lnTo>
                    <a:pt x="264083" y="209715"/>
                  </a:lnTo>
                  <a:lnTo>
                    <a:pt x="253365" y="212001"/>
                  </a:lnTo>
                  <a:lnTo>
                    <a:pt x="241795" y="209715"/>
                  </a:lnTo>
                  <a:lnTo>
                    <a:pt x="232600" y="203542"/>
                  </a:lnTo>
                  <a:lnTo>
                    <a:pt x="226529" y="194576"/>
                  </a:lnTo>
                  <a:lnTo>
                    <a:pt x="224345" y="183857"/>
                  </a:lnTo>
                  <a:lnTo>
                    <a:pt x="226529" y="172643"/>
                  </a:lnTo>
                  <a:lnTo>
                    <a:pt x="232600" y="163410"/>
                  </a:lnTo>
                  <a:lnTo>
                    <a:pt x="241795" y="157149"/>
                  </a:lnTo>
                  <a:lnTo>
                    <a:pt x="253365" y="154838"/>
                  </a:lnTo>
                  <a:lnTo>
                    <a:pt x="264833" y="157149"/>
                  </a:lnTo>
                  <a:lnTo>
                    <a:pt x="273723" y="163410"/>
                  </a:lnTo>
                  <a:lnTo>
                    <a:pt x="279488" y="172643"/>
                  </a:lnTo>
                  <a:lnTo>
                    <a:pt x="281546" y="183857"/>
                  </a:lnTo>
                  <a:lnTo>
                    <a:pt x="281546" y="146646"/>
                  </a:lnTo>
                  <a:lnTo>
                    <a:pt x="272072" y="140208"/>
                  </a:lnTo>
                  <a:lnTo>
                    <a:pt x="253365" y="136359"/>
                  </a:lnTo>
                  <a:lnTo>
                    <a:pt x="234670" y="140208"/>
                  </a:lnTo>
                  <a:lnTo>
                    <a:pt x="219278" y="150660"/>
                  </a:lnTo>
                  <a:lnTo>
                    <a:pt x="208838" y="166052"/>
                  </a:lnTo>
                  <a:lnTo>
                    <a:pt x="204990" y="184746"/>
                  </a:lnTo>
                  <a:lnTo>
                    <a:pt x="206108" y="195084"/>
                  </a:lnTo>
                  <a:lnTo>
                    <a:pt x="209283" y="204762"/>
                  </a:lnTo>
                  <a:lnTo>
                    <a:pt x="214261" y="213436"/>
                  </a:lnTo>
                  <a:lnTo>
                    <a:pt x="220814" y="220802"/>
                  </a:lnTo>
                  <a:lnTo>
                    <a:pt x="202679" y="232676"/>
                  </a:lnTo>
                  <a:lnTo>
                    <a:pt x="188493" y="249085"/>
                  </a:lnTo>
                  <a:lnTo>
                    <a:pt x="179247" y="268947"/>
                  </a:lnTo>
                  <a:lnTo>
                    <a:pt x="175945" y="291198"/>
                  </a:lnTo>
                  <a:lnTo>
                    <a:pt x="175945" y="326390"/>
                  </a:lnTo>
                  <a:lnTo>
                    <a:pt x="180365" y="330796"/>
                  </a:lnTo>
                  <a:lnTo>
                    <a:pt x="327291" y="330796"/>
                  </a:lnTo>
                  <a:lnTo>
                    <a:pt x="331673" y="326390"/>
                  </a:lnTo>
                  <a:lnTo>
                    <a:pt x="331673" y="311416"/>
                  </a:lnTo>
                  <a:lnTo>
                    <a:pt x="331673" y="29119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512536" y="3868256"/>
            <a:ext cx="8112125" cy="447675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20"/>
              </a:spcBef>
            </a:pP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“For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someone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75" dirty="0">
                <a:solidFill>
                  <a:srgbClr val="FFFFFF"/>
                </a:solidFill>
                <a:latin typeface="Roboto"/>
                <a:cs typeface="Roboto"/>
              </a:rPr>
              <a:t>making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$40K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a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year,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replacement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cost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is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$20K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40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0" dirty="0">
                <a:solidFill>
                  <a:srgbClr val="FFFFFF"/>
                </a:solidFill>
                <a:latin typeface="Roboto"/>
                <a:cs typeface="Roboto"/>
              </a:rPr>
              <a:t>$30K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114" dirty="0">
                <a:solidFill>
                  <a:srgbClr val="FFFFFF"/>
                </a:solidFill>
                <a:latin typeface="Roboto"/>
                <a:cs typeface="Roboto"/>
              </a:rPr>
              <a:t>in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55" dirty="0">
                <a:solidFill>
                  <a:srgbClr val="FFFFFF"/>
                </a:solidFill>
                <a:latin typeface="Roboto"/>
                <a:cs typeface="Roboto"/>
              </a:rPr>
              <a:t>recruiting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50" dirty="0">
                <a:solidFill>
                  <a:srgbClr val="FFFFFF"/>
                </a:solidFill>
                <a:latin typeface="Roboto"/>
                <a:cs typeface="Roboto"/>
              </a:rPr>
              <a:t>and</a:t>
            </a:r>
            <a:r>
              <a:rPr sz="1300" spc="3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70" dirty="0">
                <a:solidFill>
                  <a:srgbClr val="FFFFFF"/>
                </a:solidFill>
                <a:latin typeface="Roboto"/>
                <a:cs typeface="Roboto"/>
              </a:rPr>
              <a:t>training</a:t>
            </a:r>
            <a:r>
              <a:rPr sz="1300" spc="4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300" spc="-10" dirty="0">
                <a:solidFill>
                  <a:srgbClr val="FFFFFF"/>
                </a:solidFill>
                <a:latin typeface="Roboto"/>
                <a:cs typeface="Roboto"/>
              </a:rPr>
              <a:t>expenses.”</a:t>
            </a:r>
            <a:endParaRPr sz="1300">
              <a:latin typeface="Roboto"/>
              <a:cs typeface="Roboto"/>
            </a:endParaRPr>
          </a:p>
          <a:p>
            <a:pPr marL="5715" algn="ctr">
              <a:lnSpc>
                <a:spcPct val="100000"/>
              </a:lnSpc>
              <a:spcBef>
                <a:spcPts val="215"/>
              </a:spcBef>
            </a:pPr>
            <a:r>
              <a:rPr sz="1100" spc="120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100" spc="125" dirty="0">
                <a:solidFill>
                  <a:srgbClr val="FFFFFF"/>
                </a:solidFill>
                <a:latin typeface="Roboto"/>
                <a:cs typeface="Roboto"/>
              </a:rPr>
              <a:t>-</a:t>
            </a:r>
            <a:r>
              <a:rPr sz="1100" spc="12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Society</a:t>
            </a:r>
            <a:r>
              <a:rPr sz="1100" i="1" spc="60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of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85" dirty="0">
                <a:solidFill>
                  <a:srgbClr val="FFFFFF"/>
                </a:solidFill>
                <a:latin typeface="Roboto"/>
                <a:cs typeface="Roboto"/>
              </a:rPr>
              <a:t>Human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10" dirty="0">
                <a:solidFill>
                  <a:srgbClr val="FFFFFF"/>
                </a:solidFill>
                <a:latin typeface="Roboto"/>
                <a:cs typeface="Roboto"/>
              </a:rPr>
              <a:t>Resource</a:t>
            </a:r>
            <a:r>
              <a:rPr sz="1100" i="1" spc="6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sz="1100" i="1" spc="45" dirty="0">
                <a:solidFill>
                  <a:srgbClr val="FFFFFF"/>
                </a:solidFill>
                <a:latin typeface="Roboto"/>
                <a:cs typeface="Roboto"/>
              </a:rPr>
              <a:t>Management</a:t>
            </a:r>
            <a:endParaRPr sz="11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4" y="0"/>
            <a:ext cx="8240395" cy="4647565"/>
          </a:xfrm>
          <a:custGeom>
            <a:avLst/>
            <a:gdLst/>
            <a:ahLst/>
            <a:cxnLst/>
            <a:rect l="l" t="t" r="r" b="b"/>
            <a:pathLst>
              <a:path w="8240395" h="4647565">
                <a:moveTo>
                  <a:pt x="8240083" y="4647290"/>
                </a:moveTo>
                <a:lnTo>
                  <a:pt x="0" y="4647290"/>
                </a:lnTo>
                <a:lnTo>
                  <a:pt x="0" y="0"/>
                </a:lnTo>
                <a:lnTo>
                  <a:pt x="8240083" y="0"/>
                </a:lnTo>
                <a:lnTo>
                  <a:pt x="8240083" y="4647290"/>
                </a:lnTo>
                <a:close/>
              </a:path>
            </a:pathLst>
          </a:custGeom>
          <a:solidFill>
            <a:srgbClr val="073662">
              <a:alpha val="7498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04123" y="3827717"/>
            <a:ext cx="8240395" cy="1316355"/>
          </a:xfrm>
          <a:custGeom>
            <a:avLst/>
            <a:gdLst/>
            <a:ahLst/>
            <a:cxnLst/>
            <a:rect l="l" t="t" r="r" b="b"/>
            <a:pathLst>
              <a:path w="8240395" h="1316354">
                <a:moveTo>
                  <a:pt x="0" y="1315772"/>
                </a:moveTo>
                <a:lnTo>
                  <a:pt x="8239858" y="1315772"/>
                </a:lnTo>
                <a:lnTo>
                  <a:pt x="8239858" y="0"/>
                </a:lnTo>
                <a:lnTo>
                  <a:pt x="0" y="0"/>
                </a:lnTo>
                <a:lnTo>
                  <a:pt x="0" y="1315772"/>
                </a:lnTo>
                <a:close/>
              </a:path>
            </a:pathLst>
          </a:custGeom>
          <a:solidFill>
            <a:srgbClr val="00C3B1">
              <a:alpha val="5344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371600" y="956344"/>
            <a:ext cx="4109720" cy="2523127"/>
          </a:xfrm>
          <a:prstGeom prst="rect">
            <a:avLst/>
          </a:prstGeom>
        </p:spPr>
        <p:txBody>
          <a:bodyPr vert="horz" wrap="square" lIns="0" tIns="154305" rIns="0" bIns="0" rtlCol="0">
            <a:spAutoFit/>
          </a:bodyPr>
          <a:lstStyle/>
          <a:p>
            <a:pPr marL="379095" indent="-366395">
              <a:lnSpc>
                <a:spcPct val="100000"/>
              </a:lnSpc>
              <a:spcBef>
                <a:spcPts val="121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Unsatisfying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compensation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r>
              <a:rPr sz="1800" spc="-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benefits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11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development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opportunity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work-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life</a:t>
            </a:r>
            <a:r>
              <a:rPr sz="1800" spc="-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balance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Lack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800" spc="-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recognition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Poor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management</a:t>
            </a:r>
            <a:endParaRPr sz="1800" dirty="0">
              <a:latin typeface="Carlito"/>
              <a:cs typeface="Carlito"/>
            </a:endParaRPr>
          </a:p>
          <a:p>
            <a:pPr marL="379095" indent="-366395">
              <a:lnSpc>
                <a:spcPct val="100000"/>
              </a:lnSpc>
              <a:spcBef>
                <a:spcPts val="1065"/>
              </a:spcBef>
              <a:buFont typeface="Arial"/>
              <a:buChar char="●"/>
              <a:tabLst>
                <a:tab pos="379095" algn="l"/>
              </a:tabLst>
            </a:pP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Poor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dirty="0">
                <a:solidFill>
                  <a:srgbClr val="FFFFFF"/>
                </a:solidFill>
                <a:latin typeface="Carlito"/>
                <a:cs typeface="Carlito"/>
              </a:rPr>
              <a:t>work</a:t>
            </a:r>
            <a:r>
              <a:rPr sz="1800" spc="-2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rlito"/>
                <a:cs typeface="Carlito"/>
              </a:rPr>
              <a:t>conditions</a:t>
            </a:r>
            <a:endParaRPr sz="1800" dirty="0">
              <a:latin typeface="Carlito"/>
              <a:cs typeface="Carlito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57200" y="495935"/>
            <a:ext cx="253619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Causes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pc="-26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0" dirty="0">
                <a:solidFill>
                  <a:srgbClr val="FFFFFF"/>
                </a:solidFill>
                <a:latin typeface="Trebuchet MS"/>
                <a:cs typeface="Trebuchet MS"/>
              </a:rPr>
              <a:t>Attrition</a:t>
            </a: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21850" y="3038436"/>
            <a:ext cx="2870569" cy="161334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9800" y="2571750"/>
            <a:ext cx="350710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40" dirty="0">
                <a:solidFill>
                  <a:srgbClr val="FFFFFF"/>
                </a:solidFill>
                <a:latin typeface="Trebuchet MS"/>
                <a:cs typeface="Trebuchet MS"/>
              </a:rPr>
              <a:t>Descriptive</a:t>
            </a:r>
            <a:r>
              <a:rPr sz="3600" spc="-3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190" dirty="0">
                <a:solidFill>
                  <a:srgbClr val="FFFFFF"/>
                </a:solidFill>
                <a:latin typeface="Trebuchet MS"/>
                <a:cs typeface="Trebuchet MS"/>
              </a:rPr>
              <a:t>Analysis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4" y="469724"/>
            <a:ext cx="9144000" cy="4201160"/>
            <a:chOff x="74" y="469724"/>
            <a:chExt cx="9144000" cy="4201160"/>
          </a:xfrm>
        </p:grpSpPr>
        <p:sp>
          <p:nvSpPr>
            <p:cNvPr id="3" name="object 3"/>
            <p:cNvSpPr/>
            <p:nvPr/>
          </p:nvSpPr>
          <p:spPr>
            <a:xfrm>
              <a:off x="74" y="469724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91"/>
                  </a:moveTo>
                  <a:lnTo>
                    <a:pt x="0" y="419939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91"/>
                  </a:lnTo>
                  <a:close/>
                </a:path>
              </a:pathLst>
            </a:custGeom>
            <a:solidFill>
              <a:srgbClr val="00AE9C">
                <a:alpha val="761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050193" y="470909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81"/>
                  </a:moveTo>
                  <a:lnTo>
                    <a:pt x="0" y="419938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8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095912" y="469724"/>
              <a:ext cx="3048000" cy="4199890"/>
            </a:xfrm>
            <a:custGeom>
              <a:avLst/>
              <a:gdLst/>
              <a:ahLst/>
              <a:cxnLst/>
              <a:rect l="l" t="t" r="r" b="b"/>
              <a:pathLst>
                <a:path w="3048000" h="4199890">
                  <a:moveTo>
                    <a:pt x="3047993" y="4199391"/>
                  </a:moveTo>
                  <a:lnTo>
                    <a:pt x="0" y="4199391"/>
                  </a:lnTo>
                  <a:lnTo>
                    <a:pt x="0" y="0"/>
                  </a:lnTo>
                  <a:lnTo>
                    <a:pt x="3047993" y="0"/>
                  </a:lnTo>
                  <a:lnTo>
                    <a:pt x="3047993" y="4199391"/>
                  </a:lnTo>
                  <a:close/>
                </a:path>
              </a:pathLst>
            </a:custGeom>
            <a:solidFill>
              <a:srgbClr val="3D85C6">
                <a:alpha val="5922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811701" y="2267847"/>
            <a:ext cx="10547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18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spc="-65" dirty="0">
                <a:solidFill>
                  <a:srgbClr val="FFFFFF"/>
                </a:solidFill>
                <a:latin typeface="Trebuchet MS"/>
                <a:cs typeface="Trebuchet MS"/>
              </a:rPr>
              <a:t>Types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349251" y="832061"/>
            <a:ext cx="232854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35" dirty="0">
                <a:solidFill>
                  <a:srgbClr val="FFFFFF"/>
                </a:solidFill>
                <a:latin typeface="Trebuchet MS"/>
                <a:cs typeface="Trebuchet MS"/>
              </a:rPr>
              <a:t>Overview</a:t>
            </a:r>
            <a:r>
              <a:rPr spc="-26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pc="-18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715711" y="2267847"/>
            <a:ext cx="9074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70" dirty="0">
                <a:solidFill>
                  <a:srgbClr val="FFFFFF"/>
                </a:solidFill>
                <a:latin typeface="Trebuchet MS"/>
                <a:cs typeface="Trebuchet MS"/>
              </a:rPr>
              <a:t>Structure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5723" y="2907021"/>
            <a:ext cx="1509395" cy="673100"/>
          </a:xfrm>
          <a:prstGeom prst="rect">
            <a:avLst/>
          </a:prstGeom>
        </p:spPr>
        <p:txBody>
          <a:bodyPr vert="horz" wrap="square" lIns="0" tIns="1231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70"/>
              </a:spcBef>
            </a:pPr>
            <a:r>
              <a:rPr sz="1400" b="0" spc="-50" dirty="0">
                <a:solidFill>
                  <a:srgbClr val="FFFFFF"/>
                </a:solidFill>
                <a:latin typeface="Roboto Light"/>
                <a:cs typeface="Roboto Light"/>
              </a:rPr>
              <a:t>1470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 observations</a:t>
            </a:r>
            <a:endParaRPr sz="1400">
              <a:latin typeface="Roboto Light"/>
              <a:cs typeface="Roboto Light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35</a:t>
            </a:r>
            <a:r>
              <a:rPr sz="1400" b="0" spc="-7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attributes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440191" y="2267847"/>
            <a:ext cx="15252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80" dirty="0">
                <a:solidFill>
                  <a:srgbClr val="FFFFFF"/>
                </a:solidFill>
                <a:latin typeface="Trebuchet MS"/>
                <a:cs typeface="Trebuchet MS"/>
              </a:rPr>
              <a:t>Label</a:t>
            </a:r>
            <a:r>
              <a:rPr sz="18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dirty="0">
                <a:solidFill>
                  <a:srgbClr val="FFFFFF"/>
                </a:solidFill>
                <a:latin typeface="Trebuchet MS"/>
                <a:cs typeface="Trebuchet MS"/>
              </a:rPr>
              <a:t>-</a:t>
            </a:r>
            <a:r>
              <a:rPr sz="1800" spc="-12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800" spc="-60" dirty="0">
                <a:solidFill>
                  <a:srgbClr val="FFFFFF"/>
                </a:solidFill>
                <a:latin typeface="Trebuchet MS"/>
                <a:cs typeface="Trebuchet MS"/>
              </a:rPr>
              <a:t>Attrition</a:t>
            </a:r>
            <a:endParaRPr sz="18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40191" y="2907021"/>
            <a:ext cx="1281430" cy="673100"/>
          </a:xfrm>
          <a:prstGeom prst="rect">
            <a:avLst/>
          </a:prstGeom>
        </p:spPr>
        <p:txBody>
          <a:bodyPr vert="horz" wrap="square" lIns="0" tIns="1231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70"/>
              </a:spcBef>
            </a:pPr>
            <a:r>
              <a:rPr sz="1400" b="0" dirty="0">
                <a:solidFill>
                  <a:srgbClr val="FFFFFF"/>
                </a:solidFill>
                <a:latin typeface="Roboto Light"/>
                <a:cs typeface="Roboto Light"/>
              </a:rPr>
              <a:t>“Yes”:</a:t>
            </a:r>
            <a:r>
              <a:rPr sz="1400" b="0" spc="-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237</a:t>
            </a:r>
            <a:r>
              <a:rPr sz="1400" b="0" spc="-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20" dirty="0">
                <a:solidFill>
                  <a:srgbClr val="FFFFFF"/>
                </a:solidFill>
                <a:latin typeface="Roboto Light"/>
                <a:cs typeface="Roboto Light"/>
              </a:rPr>
              <a:t>(16%)</a:t>
            </a:r>
            <a:endParaRPr sz="1400">
              <a:latin typeface="Roboto Light"/>
              <a:cs typeface="Roboto Light"/>
            </a:endParaRPr>
          </a:p>
          <a:p>
            <a:pPr marL="12700">
              <a:lnSpc>
                <a:spcPct val="100000"/>
              </a:lnSpc>
              <a:spcBef>
                <a:spcPts val="870"/>
              </a:spcBef>
            </a:pPr>
            <a:r>
              <a:rPr sz="1400" b="0" dirty="0">
                <a:solidFill>
                  <a:srgbClr val="FFFFFF"/>
                </a:solidFill>
                <a:latin typeface="Roboto Light"/>
                <a:cs typeface="Roboto Light"/>
              </a:rPr>
              <a:t>“No”:</a:t>
            </a:r>
            <a:r>
              <a:rPr sz="1400" b="0" spc="-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400" b="0" spc="-75" dirty="0">
                <a:solidFill>
                  <a:srgbClr val="FFFFFF"/>
                </a:solidFill>
                <a:latin typeface="Roboto Light"/>
                <a:cs typeface="Roboto Light"/>
              </a:rPr>
              <a:t>1233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 (84%)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11710" y="2745096"/>
            <a:ext cx="1153795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1800"/>
              </a:lnSpc>
              <a:spcBef>
                <a:spcPts val="100"/>
              </a:spcBef>
            </a:pPr>
            <a:r>
              <a:rPr sz="1400" b="0" spc="45" dirty="0">
                <a:solidFill>
                  <a:srgbClr val="FFFFFF"/>
                </a:solidFill>
                <a:latin typeface="Roboto Light"/>
                <a:cs typeface="Roboto Light"/>
              </a:rPr>
              <a:t>Numeric </a:t>
            </a:r>
            <a:r>
              <a:rPr sz="1400" b="0" spc="-10" dirty="0">
                <a:solidFill>
                  <a:srgbClr val="FFFFFF"/>
                </a:solidFill>
                <a:latin typeface="Roboto Light"/>
                <a:cs typeface="Roboto Light"/>
              </a:rPr>
              <a:t>Categorical Ordinal/Scale</a:t>
            </a:r>
            <a:endParaRPr sz="1400">
              <a:latin typeface="Roboto Light"/>
              <a:cs typeface="Roboto Light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139297" y="1356877"/>
            <a:ext cx="2867025" cy="387927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indent="-1905" algn="ctr">
              <a:lnSpc>
                <a:spcPct val="100800"/>
              </a:lnSpc>
              <a:spcBef>
                <a:spcPts val="85"/>
              </a:spcBef>
            </a:pPr>
            <a:r>
              <a:rPr lang="en-US" sz="1200" b="0" dirty="0">
                <a:solidFill>
                  <a:srgbClr val="FFFFFF"/>
                </a:solidFill>
                <a:latin typeface="Roboto Light"/>
                <a:cs typeface="Roboto Light"/>
              </a:rPr>
              <a:t>Green Destinations Employee</a:t>
            </a:r>
          </a:p>
          <a:p>
            <a:pPr marL="12700" marR="5080" indent="-1905" algn="ctr">
              <a:lnSpc>
                <a:spcPct val="100800"/>
              </a:lnSpc>
              <a:spcBef>
                <a:spcPts val="85"/>
              </a:spcBef>
            </a:pPr>
            <a:r>
              <a:rPr lang="en-US" sz="1200" dirty="0">
                <a:solidFill>
                  <a:srgbClr val="FFFFFF"/>
                </a:solidFill>
                <a:latin typeface="Roboto Light"/>
                <a:cs typeface="Roboto Light"/>
              </a:rPr>
              <a:t>Dataset Provider: Unified Mentor</a:t>
            </a:r>
            <a:endParaRPr sz="1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81" cy="514348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99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0" y="5143489"/>
                </a:moveTo>
                <a:lnTo>
                  <a:pt x="9143781" y="5143489"/>
                </a:lnTo>
                <a:lnTo>
                  <a:pt x="91437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FFFFF">
              <a:alpha val="5153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-349" y="0"/>
            <a:ext cx="9144635" cy="5143500"/>
            <a:chOff x="-349" y="0"/>
            <a:chExt cx="9144635" cy="5143500"/>
          </a:xfrm>
        </p:grpSpPr>
        <p:sp>
          <p:nvSpPr>
            <p:cNvPr id="5" name="object 5"/>
            <p:cNvSpPr/>
            <p:nvPr/>
          </p:nvSpPr>
          <p:spPr>
            <a:xfrm>
              <a:off x="-349" y="0"/>
              <a:ext cx="6473825" cy="4728845"/>
            </a:xfrm>
            <a:custGeom>
              <a:avLst/>
              <a:gdLst/>
              <a:ahLst/>
              <a:cxnLst/>
              <a:rect l="l" t="t" r="r" b="b"/>
              <a:pathLst>
                <a:path w="6473825" h="4728845">
                  <a:moveTo>
                    <a:pt x="6473386" y="4728590"/>
                  </a:moveTo>
                  <a:lnTo>
                    <a:pt x="0" y="4728590"/>
                  </a:lnTo>
                  <a:lnTo>
                    <a:pt x="0" y="0"/>
                  </a:lnTo>
                  <a:lnTo>
                    <a:pt x="6473386" y="0"/>
                  </a:lnTo>
                  <a:lnTo>
                    <a:pt x="6473386" y="4728590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0"/>
              <a:ext cx="9144635" cy="5143500"/>
            </a:xfrm>
            <a:custGeom>
              <a:avLst/>
              <a:gdLst/>
              <a:ahLst/>
              <a:cxnLst/>
              <a:rect l="l" t="t" r="r" b="b"/>
              <a:pathLst>
                <a:path w="9144635" h="5143500">
                  <a:moveTo>
                    <a:pt x="7635456" y="4105046"/>
                  </a:moveTo>
                  <a:lnTo>
                    <a:pt x="0" y="4105046"/>
                  </a:lnTo>
                  <a:lnTo>
                    <a:pt x="0" y="5143500"/>
                  </a:lnTo>
                  <a:lnTo>
                    <a:pt x="7635456" y="5143500"/>
                  </a:lnTo>
                  <a:lnTo>
                    <a:pt x="7635456" y="4105046"/>
                  </a:lnTo>
                  <a:close/>
                </a:path>
                <a:path w="9144635" h="5143500">
                  <a:moveTo>
                    <a:pt x="9144203" y="0"/>
                  </a:moveTo>
                  <a:lnTo>
                    <a:pt x="1158811" y="0"/>
                  </a:lnTo>
                  <a:lnTo>
                    <a:pt x="1158811" y="376504"/>
                  </a:lnTo>
                  <a:lnTo>
                    <a:pt x="9144203" y="376504"/>
                  </a:lnTo>
                  <a:lnTo>
                    <a:pt x="9144203" y="0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2492093" y="756724"/>
            <a:ext cx="1489075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95" dirty="0">
                <a:solidFill>
                  <a:srgbClr val="FFFFFF"/>
                </a:solidFill>
                <a:latin typeface="Trebuchet MS"/>
                <a:cs typeface="Trebuchet MS"/>
              </a:rPr>
              <a:t>Challenges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1031022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z="1400">
              <a:latin typeface="Times New Roman"/>
              <a:cs typeface="Times New Roman"/>
            </a:endParaRPr>
          </a:p>
          <a:p>
            <a:pPr marL="635" algn="ctr">
              <a:lnSpc>
                <a:spcPct val="100000"/>
              </a:lnSpc>
              <a:spcBef>
                <a:spcPts val="5"/>
              </a:spcBef>
            </a:pPr>
            <a:r>
              <a:rPr sz="1400" spc="-85" dirty="0">
                <a:solidFill>
                  <a:srgbClr val="FFFFFF"/>
                </a:solidFill>
                <a:latin typeface="Trebuchet MS"/>
                <a:cs typeface="Trebuchet MS"/>
              </a:rPr>
              <a:t>Biased</a:t>
            </a:r>
            <a:r>
              <a:rPr sz="1400" spc="-1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Dataset</a:t>
            </a:r>
            <a:endParaRPr sz="1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45"/>
              </a:spcBef>
            </a:pPr>
            <a:endParaRPr sz="1400">
              <a:latin typeface="Trebuchet MS"/>
              <a:cs typeface="Trebuchet MS"/>
            </a:endParaRPr>
          </a:p>
          <a:p>
            <a:pPr marL="151130" marR="144145" indent="-635" algn="ctr">
              <a:lnSpc>
                <a:spcPct val="100000"/>
              </a:lnSpc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The</a:t>
            </a:r>
            <a:r>
              <a:rPr sz="1000" b="0" spc="1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numbers</a:t>
            </a:r>
            <a:r>
              <a:rPr sz="1000" b="0" spc="13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“Yes”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and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“No”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are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unbalanced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735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ts val="1664"/>
              </a:lnSpc>
            </a:pPr>
            <a:r>
              <a:rPr sz="1400" spc="-185" dirty="0">
                <a:solidFill>
                  <a:srgbClr val="FFFFFF"/>
                </a:solidFill>
                <a:latin typeface="Trebuchet MS"/>
                <a:cs typeface="Trebuchet MS"/>
              </a:rPr>
              <a:t>237</a:t>
            </a:r>
            <a:r>
              <a:rPr sz="1400" spc="-1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Yes</a:t>
            </a:r>
            <a:endParaRPr sz="1400">
              <a:latin typeface="Trebuchet MS"/>
              <a:cs typeface="Trebuchet MS"/>
            </a:endParaRPr>
          </a:p>
          <a:p>
            <a:pPr algn="ctr">
              <a:lnSpc>
                <a:spcPts val="1664"/>
              </a:lnSpc>
            </a:pPr>
            <a:r>
              <a:rPr sz="1400" spc="-175" dirty="0">
                <a:solidFill>
                  <a:srgbClr val="FFFFFF"/>
                </a:solidFill>
                <a:latin typeface="Trebuchet MS"/>
                <a:cs typeface="Trebuchet MS"/>
              </a:rPr>
              <a:t>1233</a:t>
            </a:r>
            <a:r>
              <a:rPr sz="1400" spc="-13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No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567044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1187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35"/>
              </a:spcBef>
            </a:pPr>
            <a:endParaRPr sz="1400">
              <a:latin typeface="Times New Roman"/>
              <a:cs typeface="Times New Roman"/>
            </a:endParaRPr>
          </a:p>
          <a:p>
            <a:pPr marL="264160" marR="255904" algn="ctr">
              <a:lnSpc>
                <a:spcPts val="1650"/>
              </a:lnSpc>
              <a:spcBef>
                <a:spcPts val="5"/>
              </a:spcBef>
            </a:pPr>
            <a:r>
              <a:rPr sz="1400" spc="-135" dirty="0">
                <a:solidFill>
                  <a:srgbClr val="FFFFFF"/>
                </a:solidFill>
                <a:latin typeface="Trebuchet MS"/>
                <a:cs typeface="Trebuchet MS"/>
              </a:rPr>
              <a:t>Accuracy</a:t>
            </a:r>
            <a:r>
              <a:rPr sz="1400" spc="-8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110" dirty="0">
                <a:solidFill>
                  <a:srgbClr val="FFFFFF"/>
                </a:solidFill>
                <a:latin typeface="Trebuchet MS"/>
                <a:cs typeface="Trebuchet MS"/>
              </a:rPr>
              <a:t>vs.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Precision</a:t>
            </a:r>
            <a:endParaRPr sz="1400">
              <a:latin typeface="Trebuchet MS"/>
              <a:cs typeface="Trebuchet MS"/>
            </a:endParaRPr>
          </a:p>
          <a:p>
            <a:pPr marL="174625" marR="168275" algn="ctr">
              <a:lnSpc>
                <a:spcPct val="100000"/>
              </a:lnSpc>
              <a:spcBef>
                <a:spcPts val="1295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Need</a:t>
            </a:r>
            <a:r>
              <a:rPr sz="1000" b="0" spc="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to</a:t>
            </a:r>
            <a:r>
              <a:rPr sz="1000" b="0" spc="4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focus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on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the</a:t>
            </a:r>
            <a:r>
              <a:rPr sz="1000" b="0" spc="13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number</a:t>
            </a:r>
            <a:r>
              <a:rPr sz="1000" b="0" spc="14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‘Yes’,</a:t>
            </a:r>
            <a:r>
              <a:rPr sz="1000" b="0" spc="11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instead</a:t>
            </a:r>
            <a:r>
              <a:rPr sz="1000" b="0" spc="114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of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‘No’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360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ct val="100000"/>
              </a:lnSpc>
            </a:pPr>
            <a:r>
              <a:rPr sz="1400" spc="-60" dirty="0">
                <a:solidFill>
                  <a:srgbClr val="FFFFFF"/>
                </a:solidFill>
                <a:latin typeface="Trebuchet MS"/>
                <a:cs typeface="Trebuchet MS"/>
              </a:rPr>
              <a:t>TP/(TP+FP)</a:t>
            </a:r>
            <a:endParaRPr sz="14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103066" y="1619421"/>
            <a:ext cx="1339215" cy="2295525"/>
          </a:xfrm>
          <a:prstGeom prst="rect">
            <a:avLst/>
          </a:prstGeom>
          <a:solidFill>
            <a:srgbClr val="073662">
              <a:alpha val="74989"/>
            </a:srgbClr>
          </a:solidFill>
          <a:ln w="28574">
            <a:solidFill>
              <a:srgbClr val="FFFFFF"/>
            </a:solidFill>
          </a:ln>
        </p:spPr>
        <p:txBody>
          <a:bodyPr vert="horz" wrap="square" lIns="0" tIns="1187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35"/>
              </a:spcBef>
            </a:pPr>
            <a:endParaRPr sz="1400">
              <a:latin typeface="Times New Roman"/>
              <a:cs typeface="Times New Roman"/>
            </a:endParaRPr>
          </a:p>
          <a:p>
            <a:pPr marL="328295" marR="320675" algn="ctr">
              <a:lnSpc>
                <a:spcPts val="1650"/>
              </a:lnSpc>
              <a:spcBef>
                <a:spcPts val="5"/>
              </a:spcBef>
            </a:pPr>
            <a:r>
              <a:rPr sz="1400" spc="-145" dirty="0">
                <a:solidFill>
                  <a:srgbClr val="FFFFFF"/>
                </a:solidFill>
                <a:latin typeface="Trebuchet MS"/>
                <a:cs typeface="Trebuchet MS"/>
              </a:rPr>
              <a:t>Too</a:t>
            </a:r>
            <a:r>
              <a:rPr sz="1400" spc="-1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Trebuchet MS"/>
                <a:cs typeface="Trebuchet MS"/>
              </a:rPr>
              <a:t>Many </a:t>
            </a:r>
            <a:r>
              <a:rPr sz="1400" spc="-105" dirty="0">
                <a:solidFill>
                  <a:srgbClr val="FFFFFF"/>
                </a:solidFill>
                <a:latin typeface="Trebuchet MS"/>
                <a:cs typeface="Trebuchet MS"/>
              </a:rPr>
              <a:t>Attributes</a:t>
            </a:r>
            <a:endParaRPr sz="1400">
              <a:latin typeface="Trebuchet MS"/>
              <a:cs typeface="Trebuchet MS"/>
            </a:endParaRPr>
          </a:p>
          <a:p>
            <a:pPr marL="231775" marR="224790" algn="ctr">
              <a:lnSpc>
                <a:spcPct val="100000"/>
              </a:lnSpc>
              <a:spcBef>
                <a:spcPts val="1295"/>
              </a:spcBef>
            </a:pP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Problem</a:t>
            </a:r>
            <a:r>
              <a:rPr sz="1000" b="0" spc="1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50" dirty="0">
                <a:solidFill>
                  <a:srgbClr val="FFFFFF"/>
                </a:solidFill>
                <a:latin typeface="Roboto Light"/>
                <a:cs typeface="Roboto Light"/>
              </a:rPr>
              <a:t>with </a:t>
            </a:r>
            <a:r>
              <a:rPr sz="1000" b="0" spc="20" dirty="0">
                <a:solidFill>
                  <a:srgbClr val="FFFFFF"/>
                </a:solidFill>
                <a:latin typeface="Roboto Light"/>
                <a:cs typeface="Roboto Light"/>
              </a:rPr>
              <a:t>overﬁtting</a:t>
            </a:r>
            <a:r>
              <a:rPr sz="1000" b="0" spc="204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and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redundancy</a:t>
            </a:r>
            <a:endParaRPr sz="1000">
              <a:latin typeface="Roboto Light"/>
              <a:cs typeface="Roboto Light"/>
            </a:endParaRPr>
          </a:p>
          <a:p>
            <a:pPr>
              <a:lnSpc>
                <a:spcPct val="100000"/>
              </a:lnSpc>
              <a:spcBef>
                <a:spcPts val="735"/>
              </a:spcBef>
            </a:pPr>
            <a:endParaRPr sz="1000">
              <a:latin typeface="Roboto Light"/>
              <a:cs typeface="Roboto Light"/>
            </a:endParaRPr>
          </a:p>
          <a:p>
            <a:pPr algn="ctr">
              <a:lnSpc>
                <a:spcPts val="1664"/>
              </a:lnSpc>
            </a:pPr>
            <a:r>
              <a:rPr sz="1400" spc="-25" dirty="0">
                <a:solidFill>
                  <a:srgbClr val="FFFFFF"/>
                </a:solidFill>
                <a:latin typeface="Trebuchet MS"/>
                <a:cs typeface="Trebuchet MS"/>
              </a:rPr>
              <a:t>35</a:t>
            </a:r>
            <a:endParaRPr sz="1400">
              <a:latin typeface="Trebuchet MS"/>
              <a:cs typeface="Trebuchet MS"/>
            </a:endParaRPr>
          </a:p>
          <a:p>
            <a:pPr algn="ctr">
              <a:lnSpc>
                <a:spcPts val="1664"/>
              </a:lnSpc>
            </a:pP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attributes</a:t>
            </a:r>
            <a:endParaRPr sz="1400">
              <a:latin typeface="Trebuchet MS"/>
              <a:cs typeface="Trebuchet M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77486" y="2"/>
            <a:ext cx="1865596" cy="51434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362200" y="2571750"/>
            <a:ext cx="3347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290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r>
              <a:rPr sz="3600" spc="-3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600" spc="-235" dirty="0">
                <a:solidFill>
                  <a:srgbClr val="FFFFFF"/>
                </a:solidFill>
                <a:latin typeface="Trebuchet MS"/>
                <a:cs typeface="Trebuchet MS"/>
              </a:rPr>
              <a:t>Preprocessing</a:t>
            </a:r>
            <a:endParaRPr sz="3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074"/>
            <a:ext cx="9144000" cy="5139690"/>
            <a:chOff x="0" y="4074"/>
            <a:chExt cx="9144000" cy="5139690"/>
          </a:xfrm>
        </p:grpSpPr>
        <p:sp>
          <p:nvSpPr>
            <p:cNvPr id="3" name="object 3"/>
            <p:cNvSpPr/>
            <p:nvPr/>
          </p:nvSpPr>
          <p:spPr>
            <a:xfrm>
              <a:off x="4560404" y="471474"/>
              <a:ext cx="4584065" cy="4201160"/>
            </a:xfrm>
            <a:custGeom>
              <a:avLst/>
              <a:gdLst/>
              <a:ahLst/>
              <a:cxnLst/>
              <a:rect l="l" t="t" r="r" b="b"/>
              <a:pathLst>
                <a:path w="4584065" h="4201160">
                  <a:moveTo>
                    <a:pt x="7162" y="0"/>
                  </a:moveTo>
                  <a:lnTo>
                    <a:pt x="0" y="0"/>
                  </a:lnTo>
                  <a:lnTo>
                    <a:pt x="0" y="4200601"/>
                  </a:lnTo>
                  <a:lnTo>
                    <a:pt x="7162" y="4200601"/>
                  </a:lnTo>
                  <a:lnTo>
                    <a:pt x="7162" y="0"/>
                  </a:lnTo>
                  <a:close/>
                </a:path>
                <a:path w="4584065" h="4201160">
                  <a:moveTo>
                    <a:pt x="4583569" y="0"/>
                  </a:moveTo>
                  <a:lnTo>
                    <a:pt x="35737" y="0"/>
                  </a:lnTo>
                  <a:lnTo>
                    <a:pt x="35737" y="4200601"/>
                  </a:lnTo>
                  <a:lnTo>
                    <a:pt x="4583569" y="4200601"/>
                  </a:lnTo>
                  <a:lnTo>
                    <a:pt x="4583569" y="0"/>
                  </a:lnTo>
                  <a:close/>
                </a:path>
              </a:pathLst>
            </a:custGeom>
            <a:solidFill>
              <a:srgbClr val="00C3B1">
                <a:alpha val="5344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471473"/>
              <a:ext cx="4580255" cy="4201160"/>
            </a:xfrm>
            <a:custGeom>
              <a:avLst/>
              <a:gdLst/>
              <a:ahLst/>
              <a:cxnLst/>
              <a:rect l="l" t="t" r="r" b="b"/>
              <a:pathLst>
                <a:path w="4580255" h="4201160">
                  <a:moveTo>
                    <a:pt x="4579790" y="4200591"/>
                  </a:moveTo>
                  <a:lnTo>
                    <a:pt x="0" y="4200591"/>
                  </a:lnTo>
                  <a:lnTo>
                    <a:pt x="0" y="0"/>
                  </a:lnTo>
                  <a:lnTo>
                    <a:pt x="4579790" y="0"/>
                  </a:lnTo>
                  <a:lnTo>
                    <a:pt x="4579790" y="4200591"/>
                  </a:lnTo>
                  <a:close/>
                </a:path>
              </a:pathLst>
            </a:custGeom>
            <a:solidFill>
              <a:srgbClr val="073662">
                <a:alpha val="7498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576065" y="2342395"/>
              <a:ext cx="393065" cy="454025"/>
            </a:xfrm>
            <a:custGeom>
              <a:avLst/>
              <a:gdLst/>
              <a:ahLst/>
              <a:cxnLst/>
              <a:rect l="l" t="t" r="r" b="b"/>
              <a:pathLst>
                <a:path w="393064" h="454025">
                  <a:moveTo>
                    <a:pt x="0" y="453899"/>
                  </a:moveTo>
                  <a:lnTo>
                    <a:pt x="0" y="0"/>
                  </a:lnTo>
                  <a:lnTo>
                    <a:pt x="392699" y="226949"/>
                  </a:lnTo>
                  <a:lnTo>
                    <a:pt x="0" y="4538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4567578" y="4074"/>
              <a:ext cx="28575" cy="5139690"/>
            </a:xfrm>
            <a:custGeom>
              <a:avLst/>
              <a:gdLst/>
              <a:ahLst/>
              <a:cxnLst/>
              <a:rect l="l" t="t" r="r" b="b"/>
              <a:pathLst>
                <a:path w="28575" h="5139690">
                  <a:moveTo>
                    <a:pt x="0" y="0"/>
                  </a:moveTo>
                  <a:lnTo>
                    <a:pt x="28574" y="0"/>
                  </a:lnTo>
                  <a:lnTo>
                    <a:pt x="28574" y="5139414"/>
                  </a:lnTo>
                  <a:lnTo>
                    <a:pt x="0" y="51394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807030" y="2099507"/>
            <a:ext cx="998219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</a:t>
            </a:r>
            <a:r>
              <a:rPr sz="1000" b="0" spc="2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ID </a:t>
            </a:r>
            <a:r>
              <a:rPr sz="1000" b="0" spc="10" dirty="0">
                <a:solidFill>
                  <a:srgbClr val="FFFFFF"/>
                </a:solidFill>
                <a:latin typeface="Roboto Light"/>
                <a:cs typeface="Roboto Light"/>
              </a:rPr>
              <a:t>Employee</a:t>
            </a:r>
            <a:r>
              <a:rPr sz="1000" b="0" spc="2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0" dirty="0">
                <a:solidFill>
                  <a:srgbClr val="FFFFFF"/>
                </a:solidFill>
                <a:latin typeface="Roboto Light"/>
                <a:cs typeface="Roboto Light"/>
              </a:rPr>
              <a:t>Count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Over</a:t>
            </a:r>
            <a:r>
              <a:rPr sz="1000" b="0" spc="16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25" dirty="0">
                <a:solidFill>
                  <a:srgbClr val="FFFFFF"/>
                </a:solidFill>
                <a:latin typeface="Roboto Light"/>
                <a:cs typeface="Roboto Light"/>
              </a:rPr>
              <a:t>18</a:t>
            </a:r>
            <a:r>
              <a:rPr sz="1000" b="0" spc="500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dirty="0">
                <a:solidFill>
                  <a:srgbClr val="FFFFFF"/>
                </a:solidFill>
                <a:latin typeface="Roboto Light"/>
                <a:cs typeface="Roboto Light"/>
              </a:rPr>
              <a:t>Standard</a:t>
            </a:r>
            <a:r>
              <a:rPr sz="1000" b="0" spc="225" dirty="0">
                <a:solidFill>
                  <a:srgbClr val="FFFFFF"/>
                </a:solidFill>
                <a:latin typeface="Roboto Light"/>
                <a:cs typeface="Roboto Light"/>
              </a:rPr>
              <a:t> </a:t>
            </a:r>
            <a:r>
              <a:rPr sz="1000" b="0" spc="-10" dirty="0">
                <a:solidFill>
                  <a:srgbClr val="FFFFFF"/>
                </a:solidFill>
                <a:latin typeface="Roboto Light"/>
                <a:cs typeface="Roboto Light"/>
              </a:rPr>
              <a:t>Hours</a:t>
            </a:r>
            <a:endParaRPr sz="1000" dirty="0">
              <a:latin typeface="Roboto Light"/>
              <a:cs typeface="Roboto Ligh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85800" y="1391801"/>
            <a:ext cx="2797810" cy="401320"/>
          </a:xfrm>
          <a:prstGeom prst="rect">
            <a:avLst/>
          </a:prstGeom>
          <a:solidFill>
            <a:srgbClr val="073662">
              <a:alpha val="74989"/>
            </a:srgbClr>
          </a:solidFill>
          <a:ln w="19049">
            <a:solidFill>
              <a:srgbClr val="FFFFFF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360045">
              <a:lnSpc>
                <a:spcPct val="100000"/>
              </a:lnSpc>
              <a:spcBef>
                <a:spcPts val="775"/>
              </a:spcBef>
            </a:pPr>
            <a:r>
              <a:rPr sz="1400" spc="-65" dirty="0">
                <a:solidFill>
                  <a:srgbClr val="FFFFFF"/>
                </a:solidFill>
                <a:latin typeface="Trebuchet MS"/>
                <a:cs typeface="Trebuchet MS"/>
              </a:rPr>
              <a:t>Remove</a:t>
            </a:r>
            <a:r>
              <a:rPr sz="14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35" dirty="0">
                <a:solidFill>
                  <a:srgbClr val="FFFFFF"/>
                </a:solidFill>
                <a:latin typeface="Trebuchet MS"/>
                <a:cs typeface="Trebuchet MS"/>
              </a:rPr>
              <a:t>Single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60" dirty="0">
                <a:solidFill>
                  <a:srgbClr val="FFFFFF"/>
                </a:solidFill>
                <a:latin typeface="Trebuchet MS"/>
                <a:cs typeface="Trebuchet MS"/>
              </a:rPr>
              <a:t>Unique</a:t>
            </a:r>
            <a:r>
              <a:rPr sz="1400" spc="-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20" dirty="0">
                <a:solidFill>
                  <a:srgbClr val="FFFFFF"/>
                </a:solidFill>
                <a:latin typeface="Trebuchet MS"/>
                <a:cs typeface="Trebuchet MS"/>
              </a:rPr>
              <a:t>Value</a:t>
            </a:r>
            <a:endParaRPr sz="1400" dirty="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99180" y="1398003"/>
            <a:ext cx="2886710" cy="401320"/>
          </a:xfrm>
          <a:prstGeom prst="rect">
            <a:avLst/>
          </a:prstGeom>
          <a:solidFill>
            <a:srgbClr val="00C3B1">
              <a:alpha val="53448"/>
            </a:srgbClr>
          </a:solidFill>
          <a:ln w="19049">
            <a:solidFill>
              <a:srgbClr val="FFFFFF"/>
            </a:solidFill>
          </a:ln>
        </p:spPr>
        <p:txBody>
          <a:bodyPr vert="horz" wrap="square" lIns="0" tIns="98425" rIns="0" bIns="0" rtlCol="0">
            <a:spAutoFit/>
          </a:bodyPr>
          <a:lstStyle/>
          <a:p>
            <a:pPr marL="134620">
              <a:lnSpc>
                <a:spcPct val="100000"/>
              </a:lnSpc>
              <a:spcBef>
                <a:spcPts val="775"/>
              </a:spcBef>
            </a:pPr>
            <a:r>
              <a:rPr sz="1400" spc="-65" dirty="0">
                <a:solidFill>
                  <a:srgbClr val="FFFFFF"/>
                </a:solidFill>
                <a:latin typeface="Trebuchet MS"/>
                <a:cs typeface="Trebuchet MS"/>
              </a:rPr>
              <a:t>Remove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1400" spc="-50" dirty="0">
                <a:solidFill>
                  <a:srgbClr val="FFFFFF"/>
                </a:solidFill>
                <a:latin typeface="Trebuchet MS"/>
                <a:cs typeface="Trebuchet MS"/>
              </a:rPr>
              <a:t>Highly</a:t>
            </a:r>
            <a:r>
              <a:rPr sz="1400" spc="-70" dirty="0">
                <a:solidFill>
                  <a:srgbClr val="FFFFFF"/>
                </a:solidFill>
                <a:latin typeface="Trebuchet MS"/>
                <a:cs typeface="Trebuchet MS"/>
              </a:rPr>
              <a:t> Correlated </a:t>
            </a:r>
            <a:r>
              <a:rPr sz="1400" spc="-10" dirty="0">
                <a:solidFill>
                  <a:srgbClr val="FFFFFF"/>
                </a:solidFill>
                <a:latin typeface="Trebuchet MS"/>
                <a:cs typeface="Trebuchet MS"/>
              </a:rPr>
              <a:t>Variables</a:t>
            </a:r>
            <a:endParaRPr sz="1400">
              <a:latin typeface="Trebuchet MS"/>
              <a:cs typeface="Trebuchet M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648200" y="2099507"/>
            <a:ext cx="4419600" cy="1907101"/>
            <a:chOff x="4360041" y="2404120"/>
            <a:chExt cx="4784090" cy="2002155"/>
          </a:xfrm>
        </p:grpSpPr>
        <p:pic>
          <p:nvPicPr>
            <p:cNvPr id="11" name="object 11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60041" y="2404120"/>
              <a:ext cx="4783940" cy="1215722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460989" y="4005241"/>
              <a:ext cx="2788344" cy="4007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562</Words>
  <Application>Microsoft Office PowerPoint</Application>
  <PresentationFormat>On-screen Show (16:9)</PresentationFormat>
  <Paragraphs>114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Carlito</vt:lpstr>
      <vt:lpstr>Poppins Text Light</vt:lpstr>
      <vt:lpstr>Roboto</vt:lpstr>
      <vt:lpstr>Roboto Light</vt:lpstr>
      <vt:lpstr>Times New Roman</vt:lpstr>
      <vt:lpstr>Trebuchet MS</vt:lpstr>
      <vt:lpstr>Office Theme</vt:lpstr>
      <vt:lpstr>EMPLOYEE ATTRITION ANALYSIS REPORT</vt:lpstr>
      <vt:lpstr>About: Green Destination</vt:lpstr>
      <vt:lpstr>Why Attrition Matters?</vt:lpstr>
      <vt:lpstr>Causes of Attrition</vt:lpstr>
      <vt:lpstr>Descriptive Analysis</vt:lpstr>
      <vt:lpstr>Overview of Data</vt:lpstr>
      <vt:lpstr>Challenges</vt:lpstr>
      <vt:lpstr>Data Preprocessing</vt:lpstr>
      <vt:lpstr>Remove Single Unique Value</vt:lpstr>
      <vt:lpstr>Feature Selection</vt:lpstr>
      <vt:lpstr>Insights &amp; Recommendation</vt:lpstr>
      <vt:lpstr>Attributes inﬂuences Employees to Leave</vt:lpstr>
      <vt:lpstr>Characteristics of Attrition by Department</vt:lpstr>
      <vt:lpstr>Attrition by Education Field</vt:lpstr>
      <vt:lpstr>Attrition by Salary</vt:lpstr>
      <vt:lpstr>Attrition by  Year at Company</vt:lpstr>
      <vt:lpstr>Attrition Rate in Different Departments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ATTRITION www.greendestinations.org</dc:title>
  <dc:creator>NSR</dc:creator>
  <cp:lastModifiedBy>Nikhil Ranghera</cp:lastModifiedBy>
  <cp:revision>26</cp:revision>
  <dcterms:created xsi:type="dcterms:W3CDTF">2024-04-05T18:42:29Z</dcterms:created>
  <dcterms:modified xsi:type="dcterms:W3CDTF">2024-04-07T07:05:03Z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2024-04-05T00:00:00Z</vt:filetime>
  </property>
  <property fmtid="{D5CDD505-2E9C-101B-9397-08002B2CF9AE}" pid="4" name="Producer">
    <vt:lpwstr>3-Heights(TM) PDF Security Shell 4.8.25.2 (http://www.pdf-tools.com)</vt:lpwstr>
  </property>
</Properties>
</file>